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6" r:id="rId2"/>
    <p:sldId id="257" r:id="rId3"/>
    <p:sldId id="258" r:id="rId4"/>
    <p:sldId id="259" r:id="rId5"/>
    <p:sldId id="260" r:id="rId6"/>
    <p:sldId id="261" r:id="rId7"/>
    <p:sldId id="262" r:id="rId8"/>
    <p:sldId id="263" r:id="rId9"/>
    <p:sldId id="265" r:id="rId10"/>
    <p:sldId id="266" r:id="rId11"/>
    <p:sldId id="267" r:id="rId12"/>
    <p:sldId id="268" r:id="rId13"/>
    <p:sldId id="269" r:id="rId14"/>
    <p:sldId id="270" r:id="rId15"/>
    <p:sldId id="271" r:id="rId16"/>
    <p:sldId id="272" r:id="rId17"/>
    <p:sldId id="273" r:id="rId18"/>
    <p:sldId id="274" r:id="rId19"/>
    <p:sldId id="275" r:id="rId20"/>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41" d="100"/>
          <a:sy n="41" d="100"/>
        </p:scale>
        <p:origin x="-1272"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5C72C261-9F1B-43D2-AE87-ACE7A06B8A69}" type="datetimeFigureOut">
              <a:rPr lang="id-ID" smtClean="0"/>
              <a:pPr/>
              <a:t>02/10/2017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C7BF77CA-9916-4D84-81A7-FFC1B4D48702}" type="slidenum">
              <a:rPr lang="id-ID" smtClean="0"/>
              <a:pPr/>
              <a:t>‹#›</a:t>
            </a:fld>
            <a:endParaRPr lang="id-I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5C72C261-9F1B-43D2-AE87-ACE7A06B8A69}" type="datetimeFigureOut">
              <a:rPr lang="id-ID" smtClean="0"/>
              <a:pPr/>
              <a:t>02/10/2017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C7BF77CA-9916-4D84-81A7-FFC1B4D48702}"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5C72C261-9F1B-43D2-AE87-ACE7A06B8A69}" type="datetimeFigureOut">
              <a:rPr lang="id-ID" smtClean="0"/>
              <a:pPr/>
              <a:t>02/10/2017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C7BF77CA-9916-4D84-81A7-FFC1B4D48702}" type="slidenum">
              <a:rPr lang="id-ID" smtClean="0"/>
              <a:pPr/>
              <a:t>‹#›</a:t>
            </a:fld>
            <a:endParaRPr lang="id-ID"/>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OverTx">
  <p:cSld name="Title and 2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158750"/>
            <a:ext cx="8229600" cy="1258888"/>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7200" y="1600200"/>
            <a:ext cx="4038600" cy="2189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9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half" idx="3"/>
          </p:nvPr>
        </p:nvSpPr>
        <p:spPr>
          <a:xfrm>
            <a:off x="457200" y="3941763"/>
            <a:ext cx="8229600" cy="21891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3"/>
          <p:cNvSpPr>
            <a:spLocks noGrp="1" noChangeArrowheads="1"/>
          </p:cNvSpPr>
          <p:nvPr>
            <p:ph type="dt" sz="half" idx="10"/>
          </p:nvPr>
        </p:nvSpPr>
        <p:spPr>
          <a:ln/>
        </p:spPr>
        <p:txBody>
          <a:bodyPr/>
          <a:lstStyle>
            <a:lvl1pPr>
              <a:defRPr/>
            </a:lvl1pPr>
          </a:lstStyle>
          <a:p>
            <a:pPr>
              <a:defRPr/>
            </a:pPr>
            <a:endParaRPr lang="en-US"/>
          </a:p>
        </p:txBody>
      </p:sp>
      <p:sp>
        <p:nvSpPr>
          <p:cNvPr id="7" name="Rectangle 44"/>
          <p:cNvSpPr>
            <a:spLocks noGrp="1" noChangeArrowheads="1"/>
          </p:cNvSpPr>
          <p:nvPr>
            <p:ph type="ftr" sz="quarter" idx="11"/>
          </p:nvPr>
        </p:nvSpPr>
        <p:spPr>
          <a:ln/>
        </p:spPr>
        <p:txBody>
          <a:bodyPr/>
          <a:lstStyle>
            <a:lvl1pPr>
              <a:defRPr/>
            </a:lvl1pPr>
          </a:lstStyle>
          <a:p>
            <a:pPr>
              <a:defRPr/>
            </a:pPr>
            <a:endParaRPr lang="en-US"/>
          </a:p>
        </p:txBody>
      </p:sp>
      <p:sp>
        <p:nvSpPr>
          <p:cNvPr id="8" name="Rectangle 45"/>
          <p:cNvSpPr>
            <a:spLocks noGrp="1" noChangeArrowheads="1"/>
          </p:cNvSpPr>
          <p:nvPr>
            <p:ph type="sldNum" sz="quarter" idx="12"/>
          </p:nvPr>
        </p:nvSpPr>
        <p:spPr>
          <a:ln/>
        </p:spPr>
        <p:txBody>
          <a:bodyPr/>
          <a:lstStyle>
            <a:lvl1pPr>
              <a:defRPr/>
            </a:lvl1pPr>
          </a:lstStyle>
          <a:p>
            <a:pPr>
              <a:defRPr/>
            </a:pPr>
            <a:fld id="{933660F8-86C5-4DF1-B096-5BDB0F754D3E}" type="slidenum">
              <a:rPr lang="en-US"/>
              <a:pPr>
                <a:defRPr/>
              </a:pPr>
              <a:t>‹#›</a:t>
            </a:fld>
            <a:endParaRPr lang="en-US"/>
          </a:p>
        </p:txBody>
      </p:sp>
    </p:spTree>
  </p:cSld>
  <p:clrMapOvr>
    <a:masterClrMapping/>
  </p:clrMapOvr>
  <p:transition>
    <p:wheel spokes="8"/>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5C72C261-9F1B-43D2-AE87-ACE7A06B8A69}" type="datetimeFigureOut">
              <a:rPr lang="id-ID" smtClean="0"/>
              <a:pPr/>
              <a:t>02/10/2017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C7BF77CA-9916-4D84-81A7-FFC1B4D48702}" type="slidenum">
              <a:rPr lang="id-ID" smtClean="0"/>
              <a:pPr/>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C72C261-9F1B-43D2-AE87-ACE7A06B8A69}" type="datetimeFigureOut">
              <a:rPr lang="id-ID" smtClean="0"/>
              <a:pPr/>
              <a:t>02/10/2017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C7BF77CA-9916-4D84-81A7-FFC1B4D48702}" type="slidenum">
              <a:rPr lang="id-ID" smtClean="0"/>
              <a:pPr/>
              <a:t>‹#›</a:t>
            </a:fld>
            <a:endParaRPr lang="id-I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5C72C261-9F1B-43D2-AE87-ACE7A06B8A69}" type="datetimeFigureOut">
              <a:rPr lang="id-ID" smtClean="0"/>
              <a:pPr/>
              <a:t>02/10/2017</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C7BF77CA-9916-4D84-81A7-FFC1B4D48702}" type="slidenum">
              <a:rPr lang="id-ID" smtClean="0"/>
              <a:pPr/>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5C72C261-9F1B-43D2-AE87-ACE7A06B8A69}" type="datetimeFigureOut">
              <a:rPr lang="id-ID" smtClean="0"/>
              <a:pPr/>
              <a:t>02/10/2017</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C7BF77CA-9916-4D84-81A7-FFC1B4D48702}" type="slidenum">
              <a:rPr lang="id-ID" smtClean="0"/>
              <a:pPr/>
              <a:t>‹#›</a:t>
            </a:fld>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5C72C261-9F1B-43D2-AE87-ACE7A06B8A69}" type="datetimeFigureOut">
              <a:rPr lang="id-ID" smtClean="0"/>
              <a:pPr/>
              <a:t>02/10/2017</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C7BF77CA-9916-4D84-81A7-FFC1B4D48702}"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72C261-9F1B-43D2-AE87-ACE7A06B8A69}" type="datetimeFigureOut">
              <a:rPr lang="id-ID" smtClean="0"/>
              <a:pPr/>
              <a:t>02/10/2017</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C7BF77CA-9916-4D84-81A7-FFC1B4D48702}"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C72C261-9F1B-43D2-AE87-ACE7A06B8A69}" type="datetimeFigureOut">
              <a:rPr lang="id-ID" smtClean="0"/>
              <a:pPr/>
              <a:t>02/10/2017</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C7BF77CA-9916-4D84-81A7-FFC1B4D48702}" type="slidenum">
              <a:rPr lang="id-ID" smtClean="0"/>
              <a:pPr/>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C72C261-9F1B-43D2-AE87-ACE7A06B8A69}" type="datetimeFigureOut">
              <a:rPr lang="id-ID" smtClean="0"/>
              <a:pPr/>
              <a:t>02/10/2017</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C7BF77CA-9916-4D84-81A7-FFC1B4D48702}" type="slidenum">
              <a:rPr lang="id-ID" smtClean="0"/>
              <a:pPr/>
              <a:t>‹#›</a:t>
            </a:fld>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72C261-9F1B-43D2-AE87-ACE7A06B8A69}" type="datetimeFigureOut">
              <a:rPr lang="id-ID" smtClean="0"/>
              <a:pPr/>
              <a:t>02/10/2017</a:t>
            </a:fld>
            <a:endParaRPr lang="id-ID"/>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BF77CA-9916-4D84-81A7-FFC1B4D48702}" type="slidenum">
              <a:rPr lang="id-ID" smtClean="0"/>
              <a:pPr/>
              <a:t>‹#›</a:t>
            </a:fld>
            <a:endParaRPr lang="id-ID"/>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wmf"/><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7410" name="Picture 15" descr="j0292020"/>
          <p:cNvPicPr>
            <a:picLocks noGrp="1" noChangeAspect="1" noChangeArrowheads="1"/>
          </p:cNvPicPr>
          <p:nvPr>
            <p:ph sz="quarter" idx="1"/>
          </p:nvPr>
        </p:nvPicPr>
        <p:blipFill>
          <a:blip r:embed="rId2"/>
          <a:srcRect/>
          <a:stretch>
            <a:fillRect/>
          </a:stretch>
        </p:blipFill>
        <p:spPr>
          <a:xfrm>
            <a:off x="0" y="1828800"/>
            <a:ext cx="2724150" cy="1981200"/>
          </a:xfrm>
        </p:spPr>
      </p:pic>
      <p:pic>
        <p:nvPicPr>
          <p:cNvPr id="17411" name="Picture 23" descr="j0291984"/>
          <p:cNvPicPr>
            <a:picLocks noGrp="1" noChangeAspect="1" noChangeArrowheads="1"/>
          </p:cNvPicPr>
          <p:nvPr>
            <p:ph sz="quarter" idx="2"/>
          </p:nvPr>
        </p:nvPicPr>
        <p:blipFill>
          <a:blip r:embed="rId3"/>
          <a:srcRect/>
          <a:stretch>
            <a:fillRect/>
          </a:stretch>
        </p:blipFill>
        <p:spPr>
          <a:xfrm>
            <a:off x="7010400" y="1889125"/>
            <a:ext cx="1981200" cy="1914525"/>
          </a:xfrm>
        </p:spPr>
      </p:pic>
      <p:sp>
        <p:nvSpPr>
          <p:cNvPr id="17412" name="WordArt 24"/>
          <p:cNvSpPr>
            <a:spLocks noChangeArrowheads="1" noChangeShapeType="1" noTextEdit="1"/>
          </p:cNvSpPr>
          <p:nvPr/>
        </p:nvSpPr>
        <p:spPr bwMode="auto">
          <a:xfrm>
            <a:off x="1295400" y="838200"/>
            <a:ext cx="7010400" cy="1295400"/>
          </a:xfrm>
          <a:prstGeom prst="rect">
            <a:avLst/>
          </a:prstGeom>
        </p:spPr>
        <p:txBody>
          <a:bodyPr wrap="none" fromWordArt="1">
            <a:prstTxWarp prst="textDeflate">
              <a:avLst>
                <a:gd name="adj" fmla="val 26227"/>
              </a:avLst>
            </a:prstTxWarp>
          </a:bodyPr>
          <a:lstStyle/>
          <a:p>
            <a:pPr algn="ctr"/>
            <a:r>
              <a:rPr lang="id-ID" sz="3600" kern="10" dirty="0">
                <a:ln w="9525">
                  <a:solidFill>
                    <a:srgbClr val="000000"/>
                  </a:solidFill>
                  <a:round/>
                  <a:headEnd/>
                  <a:tailEnd/>
                </a:ln>
                <a:solidFill>
                  <a:srgbClr val="000000"/>
                </a:solidFill>
                <a:latin typeface="Lucida Console"/>
              </a:rPr>
              <a:t>AMORTISASI </a:t>
            </a:r>
            <a:r>
              <a:rPr lang="en-US" sz="3600" kern="10" dirty="0" smtClean="0">
                <a:ln w="9525">
                  <a:solidFill>
                    <a:srgbClr val="000000"/>
                  </a:solidFill>
                  <a:round/>
                  <a:headEnd/>
                  <a:tailEnd/>
                </a:ln>
                <a:solidFill>
                  <a:srgbClr val="000000"/>
                </a:solidFill>
                <a:latin typeface="Lucida Console"/>
              </a:rPr>
              <a:t>PREMI</a:t>
            </a:r>
            <a:r>
              <a:rPr lang="id-ID" sz="3600" kern="10" dirty="0" smtClean="0">
                <a:ln w="9525">
                  <a:solidFill>
                    <a:srgbClr val="000000"/>
                  </a:solidFill>
                  <a:round/>
                  <a:headEnd/>
                  <a:tailEnd/>
                </a:ln>
                <a:solidFill>
                  <a:srgbClr val="000000"/>
                </a:solidFill>
                <a:latin typeface="Lucida Console"/>
              </a:rPr>
              <a:t> </a:t>
            </a:r>
            <a:r>
              <a:rPr lang="id-ID" sz="3600" kern="10" dirty="0">
                <a:ln w="9525">
                  <a:solidFill>
                    <a:srgbClr val="000000"/>
                  </a:solidFill>
                  <a:round/>
                  <a:headEnd/>
                  <a:tailEnd/>
                </a:ln>
                <a:solidFill>
                  <a:srgbClr val="000000"/>
                </a:solidFill>
                <a:latin typeface="Lucida Console"/>
              </a:rPr>
              <a:t>DAN </a:t>
            </a:r>
            <a:r>
              <a:rPr lang="id-ID" sz="3600" kern="10" dirty="0" smtClean="0">
                <a:ln w="9525">
                  <a:solidFill>
                    <a:srgbClr val="000000"/>
                  </a:solidFill>
                  <a:round/>
                  <a:headEnd/>
                  <a:tailEnd/>
                </a:ln>
                <a:solidFill>
                  <a:srgbClr val="000000"/>
                </a:solidFill>
                <a:latin typeface="Lucida Console"/>
              </a:rPr>
              <a:t>D</a:t>
            </a:r>
            <a:r>
              <a:rPr lang="en-US" sz="3600" kern="10" dirty="0" smtClean="0">
                <a:ln w="9525">
                  <a:solidFill>
                    <a:srgbClr val="000000"/>
                  </a:solidFill>
                  <a:round/>
                  <a:headEnd/>
                  <a:tailEnd/>
                </a:ln>
                <a:solidFill>
                  <a:srgbClr val="000000"/>
                </a:solidFill>
                <a:latin typeface="Lucida Console"/>
              </a:rPr>
              <a:t>ISKONTO</a:t>
            </a:r>
            <a:r>
              <a:rPr lang="id-ID" sz="3600" kern="10" dirty="0" smtClean="0">
                <a:ln w="9525">
                  <a:solidFill>
                    <a:srgbClr val="000000"/>
                  </a:solidFill>
                  <a:round/>
                  <a:headEnd/>
                  <a:tailEnd/>
                </a:ln>
                <a:solidFill>
                  <a:srgbClr val="000000"/>
                </a:solidFill>
                <a:latin typeface="Lucida Console"/>
              </a:rPr>
              <a:t> </a:t>
            </a:r>
            <a:endParaRPr lang="id-ID" sz="3600" kern="10" dirty="0">
              <a:ln w="9525">
                <a:solidFill>
                  <a:srgbClr val="000000"/>
                </a:solidFill>
                <a:round/>
                <a:headEnd/>
                <a:tailEnd/>
              </a:ln>
              <a:solidFill>
                <a:srgbClr val="000000"/>
              </a:solidFill>
              <a:latin typeface="Lucida Console"/>
            </a:endParaRPr>
          </a:p>
        </p:txBody>
      </p:sp>
      <p:sp>
        <p:nvSpPr>
          <p:cNvPr id="17413" name="WordArt 25"/>
          <p:cNvSpPr>
            <a:spLocks noChangeArrowheads="1" noChangeShapeType="1" noTextEdit="1"/>
          </p:cNvSpPr>
          <p:nvPr/>
        </p:nvSpPr>
        <p:spPr bwMode="auto">
          <a:xfrm rot="359757">
            <a:off x="2192338" y="4030663"/>
            <a:ext cx="3465512" cy="1452562"/>
          </a:xfrm>
          <a:prstGeom prst="rect">
            <a:avLst/>
          </a:prstGeom>
        </p:spPr>
        <p:txBody>
          <a:bodyPr wrap="none" fromWordArt="1">
            <a:prstTxWarp prst="textSlantUp">
              <a:avLst>
                <a:gd name="adj" fmla="val 64884"/>
              </a:avLst>
            </a:prstTxWarp>
          </a:bodyPr>
          <a:lstStyle/>
          <a:p>
            <a:pPr algn="ctr"/>
            <a:r>
              <a:rPr lang="id-ID" sz="3600" kern="10">
                <a:ln w="9525">
                  <a:solidFill>
                    <a:srgbClr val="000000"/>
                  </a:solidFill>
                  <a:round/>
                  <a:headEnd/>
                  <a:tailEnd/>
                </a:ln>
                <a:solidFill>
                  <a:srgbClr val="000000"/>
                </a:solidFill>
                <a:latin typeface="Arial Black"/>
              </a:rPr>
              <a:t>OLEH</a:t>
            </a:r>
          </a:p>
        </p:txBody>
      </p:sp>
      <p:sp>
        <p:nvSpPr>
          <p:cNvPr id="17414" name="WordArt 26"/>
          <p:cNvSpPr>
            <a:spLocks noChangeArrowheads="1" noChangeShapeType="1" noTextEdit="1"/>
          </p:cNvSpPr>
          <p:nvPr/>
        </p:nvSpPr>
        <p:spPr bwMode="auto">
          <a:xfrm>
            <a:off x="2500313" y="6134100"/>
            <a:ext cx="4143375" cy="647700"/>
          </a:xfrm>
          <a:prstGeom prst="rect">
            <a:avLst/>
          </a:prstGeom>
        </p:spPr>
        <p:txBody>
          <a:bodyPr spcFirstLastPara="1" wrap="none" fromWordArt="1">
            <a:prstTxWarp prst="textArchUp">
              <a:avLst>
                <a:gd name="adj" fmla="val 10800004"/>
              </a:avLst>
            </a:prstTxWarp>
          </a:bodyPr>
          <a:lstStyle/>
          <a:p>
            <a:pPr algn="ctr"/>
            <a:r>
              <a:rPr lang="id-ID" sz="3600" kern="10">
                <a:ln w="9525">
                  <a:solidFill>
                    <a:srgbClr val="000000"/>
                  </a:solidFill>
                  <a:round/>
                  <a:headEnd/>
                  <a:tailEnd/>
                </a:ln>
                <a:solidFill>
                  <a:srgbClr val="000000"/>
                </a:solidFill>
                <a:latin typeface="Arial"/>
                <a:cs typeface="Arial"/>
              </a:rPr>
              <a:t>MOH. AMIN</a:t>
            </a:r>
          </a:p>
        </p:txBody>
      </p:sp>
    </p:spTree>
  </p:cSld>
  <p:clrMapOvr>
    <a:masterClrMapping/>
  </p:clrMapOvr>
  <p:transition>
    <p:wheel spokes="8"/>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250825" y="500042"/>
            <a:ext cx="8713788" cy="6024583"/>
          </a:xfrm>
          <a:prstGeom prst="rect">
            <a:avLst/>
          </a:prstGeom>
        </p:spPr>
        <p:txBody>
          <a:bodyPr vert="horz" lIns="91440" tIns="45720" rIns="91440" bIns="45720" rtlCol="0">
            <a:normAutofit/>
          </a:bodyPr>
          <a:lstStyle/>
          <a:p>
            <a:pPr marL="342900" marR="0" lvl="0" indent="-34290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Tahun buku PT risa fadila adalah tahun kalender, amortisasi agio dicatat setiap akhir periode. Umur obligasi dihitung sebagai berikut :</a:t>
            </a:r>
          </a:p>
          <a:p>
            <a:pPr marL="342900" marR="0" lvl="0" indent="-34290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1992 = 6 bulan (1juli – 31 desember)</a:t>
            </a:r>
          </a:p>
          <a:p>
            <a:pPr marL="342900" marR="0" lvl="0" indent="-34290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1993 = 12 bulan</a:t>
            </a:r>
          </a:p>
          <a:p>
            <a:pPr marL="342900" marR="0" lvl="0" indent="-34290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1994 = 12 bulan</a:t>
            </a:r>
          </a:p>
          <a:p>
            <a:pPr marL="342900" marR="0" lvl="0" indent="-34290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1995 = 12 bulan</a:t>
            </a:r>
          </a:p>
          <a:p>
            <a:pPr marL="342900" marR="0" lvl="0" indent="-34290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1996 = 12 bulan</a:t>
            </a:r>
          </a:p>
          <a:p>
            <a:pPr marL="342900" marR="0" lvl="0" indent="-34290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1997 = 4 bulan</a:t>
            </a:r>
          </a:p>
          <a:p>
            <a:pPr marL="342900" marR="0" lvl="0" indent="-34290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           -------</a:t>
            </a:r>
          </a:p>
          <a:p>
            <a:pPr marL="342900" marR="0" lvl="0" indent="-34290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Jumlah  58 bulan</a:t>
            </a: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214282" y="500042"/>
            <a:ext cx="8713788" cy="5688012"/>
          </a:xfrm>
          <a:prstGeom prst="rect">
            <a:avLst/>
          </a:prstGeom>
        </p:spPr>
        <p:txBody>
          <a:bodyPr vert="horz" lIns="91440" tIns="45720" rIns="91440" bIns="45720" rtlCol="0">
            <a:normAutofit/>
          </a:bodyPr>
          <a:lstStyle/>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Dalam perhitungan umur obligasi, yang diperhitungkan adalah lamanya obligasi itu beredar, yaitu sejak tanggal dijual sampai saat jatuh tempo. Agio obligasi sebesar Rp 29.000 (Rp 1.029.000 – Rp 1.000.000) akan diamortisasikan selama umur obligasi yaitu 58 bulan. Sehingga amortisasiagio setiap bulannya sebesar Rp 29.000 : 58 = Rp 500</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1 juli 1992</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000" b="0" i="0" u="none" strike="noStrike" kern="1200" cap="none" spc="0" normalizeH="0" baseline="0" noProof="0" dirty="0" smtClean="0">
                <a:ln>
                  <a:noFill/>
                </a:ln>
                <a:solidFill>
                  <a:schemeClr val="tx1"/>
                </a:solidFill>
                <a:effectLst/>
                <a:uLnTx/>
                <a:uFillTx/>
                <a:latin typeface="+mn-lt"/>
                <a:ea typeface="+mn-ea"/>
                <a:cs typeface="+mn-cs"/>
              </a:rPr>
              <a:t>Penjualan obligasi </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000" b="0" i="0" u="none" strike="noStrike" kern="1200" cap="none" spc="0" normalizeH="0" baseline="0" noProof="0" dirty="0" smtClean="0">
                <a:ln>
                  <a:noFill/>
                </a:ln>
                <a:solidFill>
                  <a:schemeClr val="tx1"/>
                </a:solidFill>
                <a:effectLst/>
                <a:uLnTx/>
                <a:uFillTx/>
                <a:latin typeface="+mn-lt"/>
                <a:ea typeface="+mn-ea"/>
                <a:cs typeface="+mn-cs"/>
              </a:rPr>
              <a:t>Harga jual                                                                               1.030.000</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000" b="0" i="0" u="none" strike="noStrike" kern="1200" cap="none" spc="0" normalizeH="0" baseline="0" noProof="0" dirty="0" smtClean="0">
                <a:ln>
                  <a:noFill/>
                </a:ln>
                <a:solidFill>
                  <a:schemeClr val="tx1"/>
                </a:solidFill>
                <a:effectLst/>
                <a:uLnTx/>
                <a:uFillTx/>
                <a:latin typeface="+mn-lt"/>
                <a:ea typeface="+mn-ea"/>
                <a:cs typeface="+mn-cs"/>
              </a:rPr>
              <a:t>Biaya-biaya penjualan                                                                  1.000 </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000" b="0" i="0" u="none" strike="noStrike" kern="1200" cap="none" spc="0" normalizeH="0" baseline="0" noProof="0" dirty="0" smtClean="0">
                <a:ln>
                  <a:noFill/>
                </a:ln>
                <a:solidFill>
                  <a:schemeClr val="tx1"/>
                </a:solidFill>
                <a:effectLst/>
                <a:uLnTx/>
                <a:uFillTx/>
                <a:latin typeface="+mn-lt"/>
                <a:ea typeface="+mn-ea"/>
                <a:cs typeface="+mn-cs"/>
              </a:rPr>
              <a:t>                                                                                                  -------------</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000" b="0" i="0" u="none" strike="noStrike" kern="1200" cap="none" spc="0" normalizeH="0" baseline="0" noProof="0" dirty="0" smtClean="0">
                <a:ln>
                  <a:noFill/>
                </a:ln>
                <a:solidFill>
                  <a:schemeClr val="tx1"/>
                </a:solidFill>
                <a:effectLst/>
                <a:uLnTx/>
                <a:uFillTx/>
                <a:latin typeface="+mn-lt"/>
                <a:ea typeface="+mn-ea"/>
                <a:cs typeface="+mn-cs"/>
              </a:rPr>
              <a:t>                                                                                                  1.029.000</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000" b="0" i="0" u="none" strike="noStrike" kern="1200" cap="none" spc="0" normalizeH="0" baseline="0" noProof="0" dirty="0" smtClean="0">
                <a:ln>
                  <a:noFill/>
                </a:ln>
                <a:solidFill>
                  <a:schemeClr val="tx1"/>
                </a:solidFill>
                <a:effectLst/>
                <a:uLnTx/>
                <a:uFillTx/>
                <a:latin typeface="+mn-lt"/>
                <a:ea typeface="+mn-ea"/>
                <a:cs typeface="+mn-cs"/>
              </a:rPr>
              <a:t>Bunga berjalan (1 mei-1 juli) 2/12x10%x1.000.000  =         16.666,67</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000" b="0" i="0" u="none" strike="noStrike" kern="1200" cap="none" spc="0" normalizeH="0" baseline="0" noProof="0" dirty="0" smtClean="0">
                <a:ln>
                  <a:noFill/>
                </a:ln>
                <a:solidFill>
                  <a:schemeClr val="tx1"/>
                </a:solidFill>
                <a:effectLst/>
                <a:uLnTx/>
                <a:uFillTx/>
                <a:latin typeface="+mn-lt"/>
                <a:ea typeface="+mn-ea"/>
                <a:cs typeface="+mn-cs"/>
              </a:rPr>
              <a:t>                                                                                                 ------------------</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000" b="0" i="0" u="none" strike="noStrike" kern="1200" cap="none" spc="0" normalizeH="0" baseline="0" noProof="0" dirty="0" smtClean="0">
                <a:ln>
                  <a:noFill/>
                </a:ln>
                <a:solidFill>
                  <a:schemeClr val="tx1"/>
                </a:solidFill>
                <a:effectLst/>
                <a:uLnTx/>
                <a:uFillTx/>
                <a:latin typeface="+mn-lt"/>
                <a:ea typeface="+mn-ea"/>
                <a:cs typeface="+mn-cs"/>
              </a:rPr>
              <a:t>Uang yg diterima                                                                   1.045.666,67</a:t>
            </a:r>
            <a:endParaRPr kumimoji="0" lang="en-US" sz="20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250825" y="500042"/>
            <a:ext cx="8713788" cy="6024583"/>
          </a:xfrm>
          <a:prstGeom prst="rect">
            <a:avLst/>
          </a:prstGeom>
        </p:spPr>
        <p:txBody>
          <a:bodyPr vert="horz" lIns="91440" tIns="45720" rIns="91440" bIns="45720" rtlCol="0">
            <a:normAutofit/>
          </a:bodyPr>
          <a:lstStyle/>
          <a:p>
            <a:pPr marL="342900" marR="0" lvl="0" indent="-34290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Kas                                               1.045.666,67</a:t>
            </a:r>
          </a:p>
          <a:p>
            <a:pPr marL="342900" marR="0" lvl="0" indent="-34290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   utang obligasi                                                 1.000.000</a:t>
            </a:r>
          </a:p>
          <a:p>
            <a:pPr marL="342900" marR="0" lvl="0" indent="-34290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   agio obligasi                                                     29.000</a:t>
            </a:r>
          </a:p>
          <a:p>
            <a:pPr marL="342900" marR="0" lvl="0" indent="-34290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   biaya bunga obligasi                                        16.666.67</a:t>
            </a:r>
          </a:p>
          <a:p>
            <a:pPr marL="342900" marR="0" lvl="0" indent="-342900" algn="just" defTabSz="914400" rtl="0" eaLnBrk="1" fontAlgn="auto" latinLnBrk="0" hangingPunct="1">
              <a:lnSpc>
                <a:spcPct val="100000"/>
              </a:lnSpc>
              <a:spcBef>
                <a:spcPct val="20000"/>
              </a:spcBef>
              <a:spcAft>
                <a:spcPts val="0"/>
              </a:spcAft>
              <a:buClrTx/>
              <a:buSzTx/>
              <a:buFontTx/>
              <a:buNone/>
              <a:tabLst/>
              <a:defRPr/>
            </a:pPr>
            <a:endParaRPr kumimoji="0" lang="id-ID" sz="2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Pada tanggal 1 november 1992 PT Risa fadila akan membayar bunga obligasi untuk setengah tahun dicatat sebagai berikut</a:t>
            </a:r>
          </a:p>
          <a:p>
            <a:pPr marL="342900" marR="0" lvl="0" indent="-34290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Pembayaran bunga obligasi = 6/12 x 10% x 1.000.000=50.000</a:t>
            </a:r>
          </a:p>
          <a:p>
            <a:pPr marL="342900" marR="0" lvl="0" indent="-34290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Biaya bunga obligasi                50.000</a:t>
            </a:r>
          </a:p>
          <a:p>
            <a:pPr marL="342900" marR="0" lvl="0" indent="-34290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    kas                                                     50.000</a:t>
            </a: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250825" y="836613"/>
            <a:ext cx="8713788" cy="5688012"/>
          </a:xfrm>
          <a:prstGeom prst="rect">
            <a:avLst/>
          </a:prstGeom>
        </p:spPr>
        <p:txBody>
          <a:bodyPr vert="horz" lIns="91440" tIns="45720" rIns="91440" bIns="45720" rtlCol="0">
            <a:normAutofit/>
          </a:bodyPr>
          <a:lstStyle/>
          <a:p>
            <a:pPr marL="609600" marR="0" lvl="0" indent="-60960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Tanggal 31 desember dibuat jurnal penyesuaian</a:t>
            </a:r>
          </a:p>
          <a:p>
            <a:pPr marL="609600" marR="0" lvl="0" indent="-609600" algn="just" defTabSz="914400" rtl="0" eaLnBrk="1" fontAlgn="auto" latinLnBrk="0" hangingPunct="1">
              <a:lnSpc>
                <a:spcPct val="100000"/>
              </a:lnSpc>
              <a:spcBef>
                <a:spcPct val="20000"/>
              </a:spcBef>
              <a:spcAft>
                <a:spcPts val="0"/>
              </a:spcAft>
              <a:buClrTx/>
              <a:buSzTx/>
              <a:buFontTx/>
              <a:buAutoNum type="arabicPeriod"/>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Mencatat bunga berjalan</a:t>
            </a:r>
          </a:p>
          <a:p>
            <a:pPr marL="609600" marR="0" lvl="0" indent="-60960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          Bunga berjalan (1 november – 31 desember)</a:t>
            </a:r>
          </a:p>
          <a:p>
            <a:pPr marL="609600" marR="0" lvl="0" indent="-60960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           2/12 x 10% x 1.000.000 = 16.666.67</a:t>
            </a:r>
          </a:p>
          <a:p>
            <a:pPr marL="609600" marR="0" lvl="0" indent="-60960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          Biaya bunga obligasi             16.666.67</a:t>
            </a:r>
          </a:p>
          <a:p>
            <a:pPr marL="609600" marR="0" lvl="0" indent="-60960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                     utang bunga obligasi                           16.666,67</a:t>
            </a:r>
          </a:p>
          <a:p>
            <a:pPr marL="609600" marR="0" lvl="0" indent="-609600" algn="just" defTabSz="914400" rtl="0" eaLnBrk="1" fontAlgn="auto" latinLnBrk="0" hangingPunct="1">
              <a:lnSpc>
                <a:spcPct val="100000"/>
              </a:lnSpc>
              <a:spcBef>
                <a:spcPct val="20000"/>
              </a:spcBef>
              <a:spcAft>
                <a:spcPts val="0"/>
              </a:spcAft>
              <a:buClrTx/>
              <a:buSzTx/>
              <a:buFontTx/>
              <a:buNone/>
              <a:tabLst/>
              <a:defRPr/>
            </a:pPr>
            <a:endParaRPr kumimoji="0" lang="id-ID" sz="2400" b="0" i="0" u="none" strike="noStrike" kern="1200" cap="none" spc="0" normalizeH="0" baseline="0" noProof="0" dirty="0" smtClean="0">
              <a:ln>
                <a:noFill/>
              </a:ln>
              <a:solidFill>
                <a:schemeClr val="tx1"/>
              </a:solidFill>
              <a:effectLst/>
              <a:uLnTx/>
              <a:uFillTx/>
              <a:latin typeface="+mn-lt"/>
              <a:ea typeface="+mn-ea"/>
              <a:cs typeface="+mn-cs"/>
            </a:endParaRPr>
          </a:p>
          <a:p>
            <a:pPr marL="609600" marR="0" lvl="0" indent="-60960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2. Amortisasi agio (1 juli – 31 desember)</a:t>
            </a:r>
          </a:p>
          <a:p>
            <a:pPr marL="609600" marR="0" lvl="0" indent="-60960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    6 bulan x Rp 500 = Rp 3.000</a:t>
            </a:r>
          </a:p>
          <a:p>
            <a:pPr marL="609600" marR="0" lvl="0" indent="-60960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    Agio obligasi                       3.000</a:t>
            </a:r>
          </a:p>
          <a:p>
            <a:pPr marL="609600" marR="0" lvl="0" indent="-60960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               biaya bunga obligasi                  3.000</a:t>
            </a: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250825" y="836613"/>
            <a:ext cx="8713788" cy="5688012"/>
          </a:xfrm>
          <a:prstGeom prst="rect">
            <a:avLst/>
          </a:prstGeom>
        </p:spPr>
        <p:txBody>
          <a:bodyPr vert="horz" lIns="91440" tIns="45720" rIns="91440" bIns="45720" rtlCol="0">
            <a:normAutofit/>
          </a:bodyPr>
          <a:lstStyle/>
          <a:p>
            <a:pPr marL="342900" marR="0" lvl="0" indent="-342900" algn="just" defTabSz="914400" rtl="0" eaLnBrk="1" fontAlgn="auto" latinLnBrk="0" hangingPunct="1">
              <a:lnSpc>
                <a:spcPct val="9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Tanggal 1 januari 1993 jurnal balik</a:t>
            </a:r>
          </a:p>
          <a:p>
            <a:pPr marL="342900" marR="0" lvl="0" indent="-342900" algn="just" defTabSz="914400" rtl="0" eaLnBrk="1" fontAlgn="auto" latinLnBrk="0" hangingPunct="1">
              <a:lnSpc>
                <a:spcPct val="9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Utang bunga obligasi                      16.666.67</a:t>
            </a:r>
          </a:p>
          <a:p>
            <a:pPr marL="342900" marR="0" lvl="0" indent="-342900" algn="just" defTabSz="914400" rtl="0" eaLnBrk="1" fontAlgn="auto" latinLnBrk="0" hangingPunct="1">
              <a:lnSpc>
                <a:spcPct val="9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         biaya bunga obligasi                                         16.666.67</a:t>
            </a:r>
          </a:p>
          <a:p>
            <a:pPr marL="342900" marR="0" lvl="0" indent="-342900" algn="just" defTabSz="914400" rtl="0" eaLnBrk="1" fontAlgn="auto" latinLnBrk="0" hangingPunct="1">
              <a:lnSpc>
                <a:spcPct val="90000"/>
              </a:lnSpc>
              <a:spcBef>
                <a:spcPct val="20000"/>
              </a:spcBef>
              <a:spcAft>
                <a:spcPts val="0"/>
              </a:spcAft>
              <a:buClrTx/>
              <a:buSzTx/>
              <a:buFontTx/>
              <a:buNone/>
              <a:tabLst/>
              <a:defRPr/>
            </a:pPr>
            <a:endParaRPr kumimoji="0" lang="id-ID" sz="2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just" defTabSz="914400" rtl="0" eaLnBrk="1" fontAlgn="auto" latinLnBrk="0" hangingPunct="1">
              <a:lnSpc>
                <a:spcPct val="9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Pembayaran bunga obligasi tahun 1993</a:t>
            </a:r>
          </a:p>
          <a:p>
            <a:pPr marL="342900" marR="0" lvl="0" indent="-342900" algn="just" defTabSz="914400" rtl="0" eaLnBrk="1" fontAlgn="auto" latinLnBrk="0" hangingPunct="1">
              <a:lnSpc>
                <a:spcPct val="9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1 mei 1993</a:t>
            </a:r>
          </a:p>
          <a:p>
            <a:pPr marL="342900" marR="0" lvl="0" indent="-342900" algn="just" defTabSz="914400" rtl="0" eaLnBrk="1" fontAlgn="auto" latinLnBrk="0" hangingPunct="1">
              <a:lnSpc>
                <a:spcPct val="9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Bunga 6/12 x 10% x Rp 1.000.000 = Rp 50.000</a:t>
            </a:r>
          </a:p>
          <a:p>
            <a:pPr marL="342900" marR="0" lvl="0" indent="-342900" algn="just" defTabSz="914400" rtl="0" eaLnBrk="1" fontAlgn="auto" latinLnBrk="0" hangingPunct="1">
              <a:lnSpc>
                <a:spcPct val="9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Biaya bunga obligasi               50.000</a:t>
            </a:r>
          </a:p>
          <a:p>
            <a:pPr marL="342900" marR="0" lvl="0" indent="-342900" algn="just" defTabSz="914400" rtl="0" eaLnBrk="1" fontAlgn="auto" latinLnBrk="0" hangingPunct="1">
              <a:lnSpc>
                <a:spcPct val="9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              kas                                                   50.000</a:t>
            </a:r>
          </a:p>
          <a:p>
            <a:pPr marL="342900" marR="0" lvl="0" indent="-342900" algn="just" defTabSz="914400" rtl="0" eaLnBrk="1" fontAlgn="auto" latinLnBrk="0" hangingPunct="1">
              <a:lnSpc>
                <a:spcPct val="9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1 november 1993</a:t>
            </a:r>
          </a:p>
          <a:p>
            <a:pPr marL="342900" marR="0" lvl="0" indent="-342900" algn="just" defTabSz="914400" rtl="0" eaLnBrk="1" fontAlgn="auto" latinLnBrk="0" hangingPunct="1">
              <a:lnSpc>
                <a:spcPct val="9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Bunga 6/12 x 10% x Rp 1.000.000 = Rp 50.000</a:t>
            </a:r>
          </a:p>
          <a:p>
            <a:pPr marL="342900" marR="0" lvl="0" indent="-342900" algn="just" defTabSz="914400" rtl="0" eaLnBrk="1" fontAlgn="auto" latinLnBrk="0" hangingPunct="1">
              <a:lnSpc>
                <a:spcPct val="9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Biaya bunga obligasi               50.000</a:t>
            </a:r>
          </a:p>
          <a:p>
            <a:pPr marL="342900" marR="0" lvl="0" indent="-342900" algn="just" defTabSz="914400" rtl="0" eaLnBrk="1" fontAlgn="auto" latinLnBrk="0" hangingPunct="1">
              <a:lnSpc>
                <a:spcPct val="9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               kas                                                   50.000</a:t>
            </a: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357158" y="285728"/>
            <a:ext cx="8229600" cy="642942"/>
          </a:xfrm>
          <a:prstGeom prst="rect">
            <a:avLst/>
          </a:prstGeom>
        </p:spPr>
        <p:txBody>
          <a:bodyPr vert="horz" lIns="91440" tIns="45720" rIns="91440" bIns="45720" rtlCol="0" anchor="ctr">
            <a:normAutofit/>
          </a:bodyPr>
          <a:lstStyle/>
          <a:p>
            <a:pPr marL="1117600" marR="0" lvl="0" indent="-1117600" algn="ctr" defTabSz="914400" rtl="0" eaLnBrk="1" fontAlgn="auto" latinLnBrk="0" hangingPunct="1">
              <a:lnSpc>
                <a:spcPct val="100000"/>
              </a:lnSpc>
              <a:spcBef>
                <a:spcPct val="0"/>
              </a:spcBef>
              <a:spcAft>
                <a:spcPts val="0"/>
              </a:spcAft>
              <a:buClrTx/>
              <a:buSzTx/>
              <a:buFontTx/>
              <a:buNone/>
              <a:tabLst/>
              <a:defRPr/>
            </a:pPr>
            <a:r>
              <a:rPr kumimoji="0" lang="en-US" sz="3000" b="1" i="0" u="none" strike="noStrike" kern="1200" cap="none" spc="0" normalizeH="0" baseline="0" noProof="0" dirty="0" err="1" smtClean="0">
                <a:ln>
                  <a:noFill/>
                </a:ln>
                <a:solidFill>
                  <a:schemeClr val="tx1"/>
                </a:solidFill>
                <a:effectLst/>
                <a:uLnTx/>
                <a:uFillTx/>
                <a:latin typeface="+mj-lt"/>
                <a:ea typeface="+mj-ea"/>
                <a:cs typeface="+mj-cs"/>
              </a:rPr>
              <a:t>Pelunasan</a:t>
            </a:r>
            <a:r>
              <a:rPr kumimoji="0" lang="en-US" sz="3000" b="1" i="0" u="none" strike="noStrike" kern="1200" cap="none" spc="0" normalizeH="0" baseline="0" noProof="0" dirty="0" smtClean="0">
                <a:ln>
                  <a:noFill/>
                </a:ln>
                <a:solidFill>
                  <a:schemeClr val="tx1"/>
                </a:solidFill>
                <a:effectLst/>
                <a:uLnTx/>
                <a:uFillTx/>
                <a:latin typeface="+mj-lt"/>
                <a:ea typeface="+mj-ea"/>
                <a:cs typeface="+mj-cs"/>
              </a:rPr>
              <a:t> </a:t>
            </a:r>
            <a:r>
              <a:rPr kumimoji="0" lang="en-US" sz="3000" b="1" i="0" u="none" strike="noStrike" kern="1200" cap="none" spc="0" normalizeH="0" baseline="0" noProof="0" dirty="0" err="1" smtClean="0">
                <a:ln>
                  <a:noFill/>
                </a:ln>
                <a:solidFill>
                  <a:schemeClr val="tx1"/>
                </a:solidFill>
                <a:effectLst/>
                <a:uLnTx/>
                <a:uFillTx/>
                <a:latin typeface="+mj-lt"/>
                <a:ea typeface="+mj-ea"/>
                <a:cs typeface="+mj-cs"/>
              </a:rPr>
              <a:t>Obligasi</a:t>
            </a:r>
            <a:r>
              <a:rPr kumimoji="0" lang="en-US" sz="3000" b="1" i="0" u="none" strike="noStrike" kern="1200" cap="none" spc="0" normalizeH="0" baseline="0" noProof="0" dirty="0" smtClean="0">
                <a:ln>
                  <a:noFill/>
                </a:ln>
                <a:solidFill>
                  <a:schemeClr val="tx1"/>
                </a:solidFill>
                <a:effectLst/>
                <a:uLnTx/>
                <a:uFillTx/>
                <a:latin typeface="+mj-lt"/>
                <a:ea typeface="+mj-ea"/>
                <a:cs typeface="+mj-cs"/>
              </a:rPr>
              <a:t> </a:t>
            </a:r>
            <a:r>
              <a:rPr kumimoji="0" lang="en-US" sz="3000" b="1" i="0" u="none" strike="noStrike" kern="1200" cap="none" spc="0" normalizeH="0" baseline="0" noProof="0" dirty="0" err="1" smtClean="0">
                <a:ln>
                  <a:noFill/>
                </a:ln>
                <a:solidFill>
                  <a:schemeClr val="tx1"/>
                </a:solidFill>
                <a:effectLst/>
                <a:uLnTx/>
                <a:uFillTx/>
                <a:latin typeface="+mj-lt"/>
                <a:ea typeface="+mj-ea"/>
                <a:cs typeface="+mj-cs"/>
              </a:rPr>
              <a:t>Sebelum</a:t>
            </a:r>
            <a:r>
              <a:rPr kumimoji="0" lang="en-US" sz="3000" b="1" i="0" u="none" strike="noStrike" kern="1200" cap="none" spc="0" normalizeH="0" baseline="0" noProof="0" dirty="0" smtClean="0">
                <a:ln>
                  <a:noFill/>
                </a:ln>
                <a:solidFill>
                  <a:schemeClr val="tx1"/>
                </a:solidFill>
                <a:effectLst/>
                <a:uLnTx/>
                <a:uFillTx/>
                <a:latin typeface="+mj-lt"/>
                <a:ea typeface="+mj-ea"/>
                <a:cs typeface="+mj-cs"/>
              </a:rPr>
              <a:t> </a:t>
            </a:r>
            <a:r>
              <a:rPr kumimoji="0" lang="en-US" sz="3000" b="1" i="0" u="none" strike="noStrike" kern="1200" cap="none" spc="0" normalizeH="0" baseline="0" noProof="0" dirty="0" err="1" smtClean="0">
                <a:ln>
                  <a:noFill/>
                </a:ln>
                <a:solidFill>
                  <a:schemeClr val="tx1"/>
                </a:solidFill>
                <a:effectLst/>
                <a:uLnTx/>
                <a:uFillTx/>
                <a:latin typeface="+mj-lt"/>
                <a:ea typeface="+mj-ea"/>
                <a:cs typeface="+mj-cs"/>
              </a:rPr>
              <a:t>jatuh</a:t>
            </a:r>
            <a:r>
              <a:rPr kumimoji="0" lang="en-US" sz="3000" b="1" i="0" u="none" strike="noStrike" kern="1200" cap="none" spc="0" normalizeH="0" baseline="0" noProof="0" dirty="0" smtClean="0">
                <a:ln>
                  <a:noFill/>
                </a:ln>
                <a:solidFill>
                  <a:schemeClr val="tx1"/>
                </a:solidFill>
                <a:effectLst/>
                <a:uLnTx/>
                <a:uFillTx/>
                <a:latin typeface="+mj-lt"/>
                <a:ea typeface="+mj-ea"/>
                <a:cs typeface="+mj-cs"/>
              </a:rPr>
              <a:t> Tempo</a:t>
            </a:r>
          </a:p>
        </p:txBody>
      </p:sp>
      <p:sp>
        <p:nvSpPr>
          <p:cNvPr id="5" name="Rectangle 3"/>
          <p:cNvSpPr txBox="1">
            <a:spLocks noChangeArrowheads="1"/>
          </p:cNvSpPr>
          <p:nvPr/>
        </p:nvSpPr>
        <p:spPr>
          <a:xfrm>
            <a:off x="357158" y="1285860"/>
            <a:ext cx="8229600" cy="3805238"/>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Selisih</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antara</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jumlah</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pelunasan</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dengan</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jumlah</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nilai</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buku</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obligasi</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dicatat</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sbg</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laba</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rugi</a:t>
            </a: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Nilai</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buku</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obligasi</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Nilai</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nominal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ditambah</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agio</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yg</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belum</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diamortisasi</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atau</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dikurangi</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dg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disagio</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yg</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belum</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diamortisasi</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485804" y="357166"/>
            <a:ext cx="8229600" cy="1285884"/>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err="1" smtClean="0">
                <a:ln>
                  <a:noFill/>
                </a:ln>
                <a:solidFill>
                  <a:schemeClr val="tx1"/>
                </a:solidFill>
                <a:effectLst/>
                <a:uLnTx/>
                <a:uFillTx/>
                <a:latin typeface="+mj-lt"/>
                <a:ea typeface="+mj-ea"/>
                <a:cs typeface="+mj-cs"/>
              </a:rPr>
              <a:t>Obligasi</a:t>
            </a:r>
            <a:r>
              <a:rPr kumimoji="0" lang="en-US" sz="2800" b="1" i="0" u="none" strike="noStrike" kern="1200" cap="none" spc="0" normalizeH="0" baseline="0" noProof="0" dirty="0" smtClean="0">
                <a:ln>
                  <a:noFill/>
                </a:ln>
                <a:solidFill>
                  <a:schemeClr val="tx1"/>
                </a:solidFill>
                <a:effectLst/>
                <a:uLnTx/>
                <a:uFillTx/>
                <a:latin typeface="+mj-lt"/>
                <a:ea typeface="+mj-ea"/>
                <a:cs typeface="+mj-cs"/>
              </a:rPr>
              <a:t> </a:t>
            </a:r>
            <a:r>
              <a:rPr kumimoji="0" lang="en-US" sz="2800" b="1" i="0" u="none" strike="noStrike" kern="1200" cap="none" spc="0" normalizeH="0" baseline="0" noProof="0" dirty="0" err="1" smtClean="0">
                <a:ln>
                  <a:noFill/>
                </a:ln>
                <a:solidFill>
                  <a:schemeClr val="tx1"/>
                </a:solidFill>
                <a:effectLst/>
                <a:uLnTx/>
                <a:uFillTx/>
                <a:latin typeface="+mj-lt"/>
                <a:ea typeface="+mj-ea"/>
                <a:cs typeface="+mj-cs"/>
              </a:rPr>
              <a:t>yg</a:t>
            </a:r>
            <a:r>
              <a:rPr kumimoji="0" lang="en-US" sz="2800" b="1" i="0" u="none" strike="noStrike" kern="1200" cap="none" spc="0" normalizeH="0" baseline="0" noProof="0" dirty="0" smtClean="0">
                <a:ln>
                  <a:noFill/>
                </a:ln>
                <a:solidFill>
                  <a:schemeClr val="tx1"/>
                </a:solidFill>
                <a:effectLst/>
                <a:uLnTx/>
                <a:uFillTx/>
                <a:latin typeface="+mj-lt"/>
                <a:ea typeface="+mj-ea"/>
                <a:cs typeface="+mj-cs"/>
              </a:rPr>
              <a:t> </a:t>
            </a:r>
            <a:r>
              <a:rPr kumimoji="0" lang="en-US" sz="2800" b="1" i="0" u="none" strike="noStrike" kern="1200" cap="none" spc="0" normalizeH="0" baseline="0" noProof="0" dirty="0" err="1" smtClean="0">
                <a:ln>
                  <a:noFill/>
                </a:ln>
                <a:solidFill>
                  <a:schemeClr val="tx1"/>
                </a:solidFill>
                <a:effectLst/>
                <a:uLnTx/>
                <a:uFillTx/>
                <a:latin typeface="+mj-lt"/>
                <a:ea typeface="+mj-ea"/>
                <a:cs typeface="+mj-cs"/>
              </a:rPr>
              <a:t>ditarik</a:t>
            </a:r>
            <a:r>
              <a:rPr kumimoji="0" lang="en-US" sz="2800" b="1" i="0" u="none" strike="noStrike" kern="1200" cap="none" spc="0" normalizeH="0" baseline="0" noProof="0" dirty="0" smtClean="0">
                <a:ln>
                  <a:noFill/>
                </a:ln>
                <a:solidFill>
                  <a:schemeClr val="tx1"/>
                </a:solidFill>
                <a:effectLst/>
                <a:uLnTx/>
                <a:uFillTx/>
                <a:latin typeface="+mj-lt"/>
                <a:ea typeface="+mj-ea"/>
                <a:cs typeface="+mj-cs"/>
              </a:rPr>
              <a:t> </a:t>
            </a:r>
            <a:r>
              <a:rPr kumimoji="0" lang="en-US" sz="2800" b="1" i="0" u="none" strike="noStrike" kern="1200" cap="none" spc="0" normalizeH="0" baseline="0" noProof="0" dirty="0" err="1" smtClean="0">
                <a:ln>
                  <a:noFill/>
                </a:ln>
                <a:solidFill>
                  <a:schemeClr val="tx1"/>
                </a:solidFill>
                <a:effectLst/>
                <a:uLnTx/>
                <a:uFillTx/>
                <a:latin typeface="+mj-lt"/>
                <a:ea typeface="+mj-ea"/>
                <a:cs typeface="+mj-cs"/>
              </a:rPr>
              <a:t>dari</a:t>
            </a:r>
            <a:r>
              <a:rPr kumimoji="0" lang="en-US" sz="2800" b="1" i="0" u="none" strike="noStrike" kern="1200" cap="none" spc="0" normalizeH="0" baseline="0" noProof="0" dirty="0" smtClean="0">
                <a:ln>
                  <a:noFill/>
                </a:ln>
                <a:solidFill>
                  <a:schemeClr val="tx1"/>
                </a:solidFill>
                <a:effectLst/>
                <a:uLnTx/>
                <a:uFillTx/>
                <a:latin typeface="+mj-lt"/>
                <a:ea typeface="+mj-ea"/>
                <a:cs typeface="+mj-cs"/>
              </a:rPr>
              <a:t> </a:t>
            </a:r>
            <a:r>
              <a:rPr kumimoji="0" lang="en-US" sz="2800" b="1" i="0" u="none" strike="noStrike" kern="1200" cap="none" spc="0" normalizeH="0" baseline="0" noProof="0" dirty="0" err="1" smtClean="0">
                <a:ln>
                  <a:noFill/>
                </a:ln>
                <a:solidFill>
                  <a:schemeClr val="tx1"/>
                </a:solidFill>
                <a:effectLst/>
                <a:uLnTx/>
                <a:uFillTx/>
                <a:latin typeface="+mj-lt"/>
                <a:ea typeface="+mj-ea"/>
                <a:cs typeface="+mj-cs"/>
              </a:rPr>
              <a:t>peredaran</a:t>
            </a:r>
            <a:r>
              <a:rPr kumimoji="0" lang="en-US" sz="2800" b="1" i="0" u="none" strike="noStrike" kern="1200" cap="none" spc="0" normalizeH="0" baseline="0" noProof="0" dirty="0" smtClean="0">
                <a:ln>
                  <a:noFill/>
                </a:ln>
                <a:solidFill>
                  <a:schemeClr val="tx1"/>
                </a:solidFill>
                <a:effectLst/>
                <a:uLnTx/>
                <a:uFillTx/>
                <a:latin typeface="+mj-lt"/>
                <a:ea typeface="+mj-ea"/>
                <a:cs typeface="+mj-cs"/>
              </a:rPr>
              <a:t> </a:t>
            </a:r>
            <a:r>
              <a:rPr kumimoji="0" lang="en-US" sz="2800" b="1" i="0" u="none" strike="noStrike" kern="1200" cap="none" spc="0" normalizeH="0" baseline="0" noProof="0" dirty="0" err="1" smtClean="0">
                <a:ln>
                  <a:noFill/>
                </a:ln>
                <a:solidFill>
                  <a:schemeClr val="tx1"/>
                </a:solidFill>
                <a:effectLst/>
                <a:uLnTx/>
                <a:uFillTx/>
                <a:latin typeface="+mj-lt"/>
                <a:ea typeface="+mj-ea"/>
                <a:cs typeface="+mj-cs"/>
              </a:rPr>
              <a:t>dpt</a:t>
            </a:r>
            <a:r>
              <a:rPr kumimoji="0" lang="en-US" sz="2800" b="1" i="0" u="none" strike="noStrike" kern="1200" cap="none" spc="0" normalizeH="0" baseline="0" noProof="0" dirty="0" smtClean="0">
                <a:ln>
                  <a:noFill/>
                </a:ln>
                <a:solidFill>
                  <a:schemeClr val="tx1"/>
                </a:solidFill>
                <a:effectLst/>
                <a:uLnTx/>
                <a:uFillTx/>
                <a:latin typeface="+mj-lt"/>
                <a:ea typeface="+mj-ea"/>
                <a:cs typeface="+mj-cs"/>
              </a:rPr>
              <a:t> </a:t>
            </a:r>
            <a:r>
              <a:rPr kumimoji="0" lang="en-US" sz="2800" b="1" i="0" u="none" strike="noStrike" kern="1200" cap="none" spc="0" normalizeH="0" baseline="0" noProof="0" dirty="0" err="1" smtClean="0">
                <a:ln>
                  <a:noFill/>
                </a:ln>
                <a:solidFill>
                  <a:schemeClr val="tx1"/>
                </a:solidFill>
                <a:effectLst/>
                <a:uLnTx/>
                <a:uFillTx/>
                <a:latin typeface="+mj-lt"/>
                <a:ea typeface="+mj-ea"/>
                <a:cs typeface="+mj-cs"/>
              </a:rPr>
              <a:t>dipisahkan</a:t>
            </a:r>
            <a:r>
              <a:rPr kumimoji="0" lang="en-US" sz="2800" b="1" i="0" u="none" strike="noStrike" kern="1200" cap="none" spc="0" normalizeH="0" baseline="0" noProof="0" dirty="0" smtClean="0">
                <a:ln>
                  <a:noFill/>
                </a:ln>
                <a:solidFill>
                  <a:schemeClr val="tx1"/>
                </a:solidFill>
                <a:effectLst/>
                <a:uLnTx/>
                <a:uFillTx/>
                <a:latin typeface="+mj-lt"/>
                <a:ea typeface="+mj-ea"/>
                <a:cs typeface="+mj-cs"/>
              </a:rPr>
              <a:t> </a:t>
            </a:r>
            <a:r>
              <a:rPr kumimoji="0" lang="en-US" sz="2800" b="1" i="0" u="none" strike="noStrike" kern="1200" cap="none" spc="0" normalizeH="0" baseline="0" noProof="0" dirty="0" err="1" smtClean="0">
                <a:ln>
                  <a:noFill/>
                </a:ln>
                <a:solidFill>
                  <a:schemeClr val="tx1"/>
                </a:solidFill>
                <a:effectLst/>
                <a:uLnTx/>
                <a:uFillTx/>
                <a:latin typeface="+mj-lt"/>
                <a:ea typeface="+mj-ea"/>
                <a:cs typeface="+mj-cs"/>
              </a:rPr>
              <a:t>menjadi</a:t>
            </a:r>
            <a:r>
              <a:rPr kumimoji="0" lang="en-US" sz="2800" b="1" i="0" u="none" strike="noStrike" kern="1200" cap="none" spc="0" normalizeH="0" baseline="0" noProof="0" dirty="0" smtClean="0">
                <a:ln>
                  <a:noFill/>
                </a:ln>
                <a:solidFill>
                  <a:schemeClr val="tx1"/>
                </a:solidFill>
                <a:effectLst/>
                <a:uLnTx/>
                <a:uFillTx/>
                <a:latin typeface="+mj-lt"/>
                <a:ea typeface="+mj-ea"/>
                <a:cs typeface="+mj-cs"/>
              </a:rPr>
              <a:t> 2 </a:t>
            </a:r>
            <a:r>
              <a:rPr kumimoji="0" lang="en-US" sz="2800" b="1" i="0" u="none" strike="noStrike" kern="1200" cap="none" spc="0" normalizeH="0" baseline="0" noProof="0" dirty="0" err="1" smtClean="0">
                <a:ln>
                  <a:noFill/>
                </a:ln>
                <a:solidFill>
                  <a:schemeClr val="tx1"/>
                </a:solidFill>
                <a:effectLst/>
                <a:uLnTx/>
                <a:uFillTx/>
                <a:latin typeface="+mj-lt"/>
                <a:ea typeface="+mj-ea"/>
                <a:cs typeface="+mj-cs"/>
              </a:rPr>
              <a:t>yaitu</a:t>
            </a:r>
            <a:r>
              <a:rPr kumimoji="0" lang="en-US" sz="2800" b="1" i="0" u="none" strike="noStrike" kern="1200" cap="none" spc="0" normalizeH="0" baseline="0" noProof="0" dirty="0" smtClean="0">
                <a:ln>
                  <a:noFill/>
                </a:ln>
                <a:solidFill>
                  <a:schemeClr val="tx1"/>
                </a:solidFill>
                <a:effectLst/>
                <a:uLnTx/>
                <a:uFillTx/>
                <a:latin typeface="+mj-lt"/>
                <a:ea typeface="+mj-ea"/>
                <a:cs typeface="+mj-cs"/>
              </a:rPr>
              <a:t> :</a:t>
            </a:r>
            <a:br>
              <a:rPr kumimoji="0" lang="en-US" sz="2800" b="1" i="0" u="none" strike="noStrike" kern="1200" cap="none" spc="0" normalizeH="0" baseline="0" noProof="0" dirty="0" smtClean="0">
                <a:ln>
                  <a:noFill/>
                </a:ln>
                <a:solidFill>
                  <a:schemeClr val="tx1"/>
                </a:solidFill>
                <a:effectLst/>
                <a:uLnTx/>
                <a:uFillTx/>
                <a:latin typeface="+mj-lt"/>
                <a:ea typeface="+mj-ea"/>
                <a:cs typeface="+mj-cs"/>
              </a:rPr>
            </a:br>
            <a:endParaRPr kumimoji="0" lang="en-US" sz="2800" b="1" i="0" u="none" strike="noStrike" kern="1200" cap="none" spc="0" normalizeH="0" baseline="0" noProof="0" dirty="0" smtClean="0">
              <a:ln>
                <a:noFill/>
              </a:ln>
              <a:solidFill>
                <a:schemeClr val="tx1"/>
              </a:solidFill>
              <a:effectLst/>
              <a:uLnTx/>
              <a:uFillTx/>
              <a:latin typeface="+mj-lt"/>
              <a:ea typeface="+mj-ea"/>
              <a:cs typeface="+mj-cs"/>
            </a:endParaRPr>
          </a:p>
        </p:txBody>
      </p:sp>
      <p:sp>
        <p:nvSpPr>
          <p:cNvPr id="5" name="Rectangle 3"/>
          <p:cNvSpPr txBox="1">
            <a:spLocks noChangeArrowheads="1"/>
          </p:cNvSpPr>
          <p:nvPr/>
        </p:nvSpPr>
        <p:spPr>
          <a:xfrm>
            <a:off x="468313" y="1500174"/>
            <a:ext cx="8229600" cy="4841889"/>
          </a:xfrm>
          <a:prstGeom prst="rect">
            <a:avLst/>
          </a:prstGeom>
        </p:spPr>
        <p:txBody>
          <a:bodyPr vert="horz" lIns="91440" tIns="45720" rIns="91440" bIns="45720" rtlCol="0">
            <a:normAutofit/>
          </a:bodyPr>
          <a:lstStyle/>
          <a:p>
            <a:pPr marL="609600" marR="0" lvl="0" indent="-609600" algn="l" defTabSz="914400" rtl="0" eaLnBrk="1" fontAlgn="auto" latinLnBrk="0" hangingPunct="1">
              <a:lnSpc>
                <a:spcPct val="90000"/>
              </a:lnSpc>
              <a:spcBef>
                <a:spcPct val="20000"/>
              </a:spcBef>
              <a:spcAft>
                <a:spcPts val="0"/>
              </a:spcAft>
              <a:buClrTx/>
              <a:buSzTx/>
              <a:buFont typeface="Arial" pitchFamily="34" charset="0"/>
              <a:buChar char="•"/>
              <a:tabLst/>
              <a:defRPr/>
            </a:pP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Obligasi</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yg</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ditarik</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&amp;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tidak</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akan</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dijual</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kembali</a:t>
            </a: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a:p>
            <a:pPr marL="609600" marR="0" lvl="0" indent="-609600" algn="l" defTabSz="914400" rtl="0" eaLnBrk="1" fontAlgn="auto" latinLnBrk="0" hangingPunct="1">
              <a:lnSpc>
                <a:spcPct val="90000"/>
              </a:lnSpc>
              <a:spcBef>
                <a:spcPct val="20000"/>
              </a:spcBef>
              <a:spcAft>
                <a:spcPts val="0"/>
              </a:spcAft>
              <a:buClrTx/>
              <a:buSzTx/>
              <a:buFontTx/>
              <a:buNone/>
              <a:tabLst/>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Rekening</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obligasi</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didebet</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sebesar</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jumlah</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nominal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obligasi</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yg</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ditarik</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a:t>
            </a:r>
          </a:p>
          <a:p>
            <a:pPr marL="609600" marR="0" lvl="0" indent="-609600" algn="l" defTabSz="914400" rtl="0" eaLnBrk="1" fontAlgn="auto" latinLnBrk="0" hangingPunct="1">
              <a:lnSpc>
                <a:spcPct val="90000"/>
              </a:lnSpc>
              <a:spcBef>
                <a:spcPct val="20000"/>
              </a:spcBef>
              <a:spcAft>
                <a:spcPts val="0"/>
              </a:spcAft>
              <a:buClrTx/>
              <a:buSzTx/>
              <a:buFontTx/>
              <a:buNone/>
              <a:tabLst/>
              <a:defRPr/>
            </a:pP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a:p>
            <a:pPr marL="609600" marR="0" lvl="0" indent="-609600" algn="l" defTabSz="914400" rtl="0" eaLnBrk="1" fontAlgn="auto" latinLnBrk="0" hangingPunct="1">
              <a:lnSpc>
                <a:spcPct val="90000"/>
              </a:lnSpc>
              <a:spcBef>
                <a:spcPct val="20000"/>
              </a:spcBef>
              <a:spcAft>
                <a:spcPts val="0"/>
              </a:spcAft>
              <a:buClrTx/>
              <a:buSzTx/>
              <a:buFont typeface="Arial" pitchFamily="34" charset="0"/>
              <a:buChar char="•"/>
              <a:tabLst/>
              <a:defRPr/>
            </a:pP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Obligasi</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yg</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ditarik</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nantinya</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akan</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dijual</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kembali</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p>
          <a:p>
            <a:pPr marL="609600" marR="0" lvl="0" indent="-609600" algn="l" defTabSz="914400" rtl="0" eaLnBrk="1" fontAlgn="auto" latinLnBrk="0" hangingPunct="1">
              <a:lnSpc>
                <a:spcPct val="90000"/>
              </a:lnSpc>
              <a:spcBef>
                <a:spcPct val="20000"/>
              </a:spcBef>
              <a:spcAft>
                <a:spcPts val="0"/>
              </a:spcAft>
              <a:buClrTx/>
              <a:buSzTx/>
              <a:buFontTx/>
              <a:buNone/>
              <a:tabLst/>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Pada</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waktu</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penarikan</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didebet</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rekening</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Treasury Bonds.</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250825" y="527070"/>
            <a:ext cx="8713788" cy="5688012"/>
          </a:xfrm>
          <a:prstGeom prst="rect">
            <a:avLst/>
          </a:prstGeom>
        </p:spPr>
        <p:txBody>
          <a:bodyPr vert="horz" lIns="91440" tIns="45720" rIns="91440" bIns="45720" rtlCol="0">
            <a:normAutofit/>
          </a:bodyPr>
          <a:lstStyle/>
          <a:p>
            <a:pPr marL="342900" marR="0" lvl="0" indent="-34290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Misal</a:t>
            </a:r>
          </a:p>
          <a:p>
            <a:pPr marL="342900" marR="0" lvl="0" indent="-34290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Obligasi PT Risa fadila dalam contoh di muka, pada tanggal 1 juli 1994 ditarik sebesar Rp 200.000 dengan kurs 102</a:t>
            </a:r>
          </a:p>
          <a:p>
            <a:pPr marL="342900" marR="0" lvl="0" indent="-34290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1 juli 1994</a:t>
            </a:r>
          </a:p>
          <a:p>
            <a:pPr marL="342900" marR="0" lvl="0" indent="-34290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Amortisasi agio 6 bulan = </a:t>
            </a:r>
          </a:p>
          <a:p>
            <a:pPr marL="342900" marR="0" lvl="0" indent="-34290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6 x Rp 500 x 200.000/1.000.000 = Rp 600</a:t>
            </a:r>
          </a:p>
          <a:p>
            <a:pPr marL="342900" marR="0" lvl="0" indent="-34290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Agio obligasi                  600</a:t>
            </a:r>
          </a:p>
          <a:p>
            <a:pPr marL="342900" marR="0" lvl="0" indent="-34290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   biaya bunga obligasi              600</a:t>
            </a:r>
          </a:p>
          <a:p>
            <a:pPr marL="342900" marR="0" lvl="0" indent="-342900" algn="just" defTabSz="914400" rtl="0" eaLnBrk="1" fontAlgn="auto" latinLnBrk="0" hangingPunct="1">
              <a:lnSpc>
                <a:spcPct val="100000"/>
              </a:lnSpc>
              <a:spcBef>
                <a:spcPct val="20000"/>
              </a:spcBef>
              <a:spcAft>
                <a:spcPts val="0"/>
              </a:spcAft>
              <a:buClrTx/>
              <a:buSzTx/>
              <a:buFontTx/>
              <a:buNone/>
              <a:tabLst/>
              <a:defRPr/>
            </a:pPr>
            <a:endParaRPr kumimoji="0" lang="id-ID" sz="2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Pembayaran bunga berjalan 1 mei – 1juli = </a:t>
            </a:r>
          </a:p>
          <a:p>
            <a:pPr marL="342900" marR="0" lvl="0" indent="-34290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2/12 x 10% x Rp 200.000 = Rp 3.333,33</a:t>
            </a:r>
          </a:p>
          <a:p>
            <a:pPr marL="342900" marR="0" lvl="0" indent="-34290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Biaya bunga obligasi             3.333,33</a:t>
            </a:r>
          </a:p>
          <a:p>
            <a:pPr marL="342900" marR="0" lvl="0" indent="-34290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  kas                                                      3.333,33</a:t>
            </a: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250825" y="836613"/>
            <a:ext cx="8713788" cy="5688012"/>
          </a:xfrm>
          <a:prstGeom prst="rect">
            <a:avLst/>
          </a:prstGeom>
        </p:spPr>
        <p:txBody>
          <a:bodyPr vert="horz" lIns="91440" tIns="45720" rIns="91440" bIns="45720" rtlCol="0">
            <a:normAutofit/>
          </a:bodyPr>
          <a:lstStyle/>
          <a:p>
            <a:pPr marL="342900" marR="0" lvl="0" indent="-342900" algn="just" defTabSz="914400" rtl="0" eaLnBrk="1" fontAlgn="auto" latinLnBrk="0" hangingPunct="1">
              <a:lnSpc>
                <a:spcPct val="80000"/>
              </a:lnSpc>
              <a:spcBef>
                <a:spcPct val="20000"/>
              </a:spcBef>
              <a:spcAft>
                <a:spcPts val="0"/>
              </a:spcAft>
              <a:buClrTx/>
              <a:buSzTx/>
              <a:buFontTx/>
              <a:buNone/>
              <a:tabLst/>
              <a:defRPr/>
            </a:pPr>
            <a:r>
              <a:rPr kumimoji="0" lang="id-ID" sz="2000" b="0" i="0" u="none" strike="noStrike" kern="1200" cap="none" spc="0" normalizeH="0" baseline="0" noProof="0" dirty="0" smtClean="0">
                <a:ln>
                  <a:noFill/>
                </a:ln>
                <a:solidFill>
                  <a:schemeClr val="tx1"/>
                </a:solidFill>
                <a:effectLst/>
                <a:uLnTx/>
                <a:uFillTx/>
                <a:latin typeface="+mn-lt"/>
                <a:ea typeface="+mn-ea"/>
                <a:cs typeface="+mn-cs"/>
              </a:rPr>
              <a:t>Perhitungan laba/rugi</a:t>
            </a:r>
          </a:p>
          <a:p>
            <a:pPr marL="342900" marR="0" lvl="0" indent="-342900" algn="just" defTabSz="914400" rtl="0" eaLnBrk="1" fontAlgn="auto" latinLnBrk="0" hangingPunct="1">
              <a:lnSpc>
                <a:spcPct val="80000"/>
              </a:lnSpc>
              <a:spcBef>
                <a:spcPct val="20000"/>
              </a:spcBef>
              <a:spcAft>
                <a:spcPts val="0"/>
              </a:spcAft>
              <a:buClrTx/>
              <a:buSzTx/>
              <a:buFontTx/>
              <a:buNone/>
              <a:tabLst/>
              <a:defRPr/>
            </a:pPr>
            <a:r>
              <a:rPr kumimoji="0" lang="id-ID" sz="2000" b="0" i="0" u="none" strike="noStrike" kern="1200" cap="none" spc="0" normalizeH="0" baseline="0" noProof="0" dirty="0" smtClean="0">
                <a:ln>
                  <a:noFill/>
                </a:ln>
                <a:solidFill>
                  <a:schemeClr val="tx1"/>
                </a:solidFill>
                <a:effectLst/>
                <a:uLnTx/>
                <a:uFillTx/>
                <a:latin typeface="+mn-lt"/>
                <a:ea typeface="+mn-ea"/>
                <a:cs typeface="+mn-cs"/>
              </a:rPr>
              <a:t>Nominasi obligasi                                                    200.000</a:t>
            </a:r>
          </a:p>
          <a:p>
            <a:pPr marL="342900" marR="0" lvl="0" indent="-342900" algn="just" defTabSz="914400" rtl="0" eaLnBrk="1" fontAlgn="auto" latinLnBrk="0" hangingPunct="1">
              <a:lnSpc>
                <a:spcPct val="80000"/>
              </a:lnSpc>
              <a:spcBef>
                <a:spcPct val="20000"/>
              </a:spcBef>
              <a:spcAft>
                <a:spcPts val="0"/>
              </a:spcAft>
              <a:buClrTx/>
              <a:buSzTx/>
              <a:buFontTx/>
              <a:buNone/>
              <a:tabLst/>
              <a:defRPr/>
            </a:pPr>
            <a:r>
              <a:rPr kumimoji="0" lang="id-ID" sz="2000" b="0" i="0" u="none" strike="noStrike" kern="1200" cap="none" spc="0" normalizeH="0" baseline="0" noProof="0" dirty="0" smtClean="0">
                <a:ln>
                  <a:noFill/>
                </a:ln>
                <a:solidFill>
                  <a:schemeClr val="tx1"/>
                </a:solidFill>
                <a:effectLst/>
                <a:uLnTx/>
                <a:uFillTx/>
                <a:latin typeface="+mn-lt"/>
                <a:ea typeface="+mn-ea"/>
                <a:cs typeface="+mn-cs"/>
              </a:rPr>
              <a:t>Agio                                                     5.800</a:t>
            </a:r>
          </a:p>
          <a:p>
            <a:pPr marL="342900" marR="0" lvl="0" indent="-342900" algn="just" defTabSz="914400" rtl="0" eaLnBrk="1" fontAlgn="auto" latinLnBrk="0" hangingPunct="1">
              <a:lnSpc>
                <a:spcPct val="80000"/>
              </a:lnSpc>
              <a:spcBef>
                <a:spcPct val="20000"/>
              </a:spcBef>
              <a:spcAft>
                <a:spcPts val="0"/>
              </a:spcAft>
              <a:buClrTx/>
              <a:buSzTx/>
              <a:buFontTx/>
              <a:buNone/>
              <a:tabLst/>
              <a:defRPr/>
            </a:pPr>
            <a:r>
              <a:rPr kumimoji="0" lang="id-ID" sz="2000" b="0" i="0" u="none" strike="noStrike" kern="1200" cap="none" spc="0" normalizeH="0" baseline="0" noProof="0" dirty="0" smtClean="0">
                <a:ln>
                  <a:noFill/>
                </a:ln>
                <a:solidFill>
                  <a:schemeClr val="tx1"/>
                </a:solidFill>
                <a:effectLst/>
                <a:uLnTx/>
                <a:uFillTx/>
                <a:latin typeface="+mn-lt"/>
                <a:ea typeface="+mn-ea"/>
                <a:cs typeface="+mn-cs"/>
              </a:rPr>
              <a:t>Amortisasi agio</a:t>
            </a:r>
          </a:p>
          <a:p>
            <a:pPr marL="342900" marR="0" lvl="0" indent="-342900" algn="just" defTabSz="914400" rtl="0" eaLnBrk="1" fontAlgn="auto" latinLnBrk="0" hangingPunct="1">
              <a:lnSpc>
                <a:spcPct val="80000"/>
              </a:lnSpc>
              <a:spcBef>
                <a:spcPct val="20000"/>
              </a:spcBef>
              <a:spcAft>
                <a:spcPts val="0"/>
              </a:spcAft>
              <a:buClrTx/>
              <a:buSzTx/>
              <a:buFontTx/>
              <a:buNone/>
              <a:tabLst/>
              <a:defRPr/>
            </a:pPr>
            <a:r>
              <a:rPr kumimoji="0" lang="id-ID" sz="2000" b="0" i="0" u="none" strike="noStrike" kern="1200" cap="none" spc="0" normalizeH="0" baseline="0" noProof="0" dirty="0" smtClean="0">
                <a:ln>
                  <a:noFill/>
                </a:ln>
                <a:solidFill>
                  <a:schemeClr val="tx1"/>
                </a:solidFill>
                <a:effectLst/>
                <a:uLnTx/>
                <a:uFillTx/>
                <a:latin typeface="+mn-lt"/>
                <a:ea typeface="+mn-ea"/>
                <a:cs typeface="+mn-cs"/>
              </a:rPr>
              <a:t>1992 :</a:t>
            </a:r>
          </a:p>
          <a:p>
            <a:pPr marL="342900" marR="0" lvl="0" indent="-342900" algn="just" defTabSz="914400" rtl="0" eaLnBrk="1" fontAlgn="auto" latinLnBrk="0" hangingPunct="1">
              <a:lnSpc>
                <a:spcPct val="80000"/>
              </a:lnSpc>
              <a:spcBef>
                <a:spcPct val="20000"/>
              </a:spcBef>
              <a:spcAft>
                <a:spcPts val="0"/>
              </a:spcAft>
              <a:buClrTx/>
              <a:buSzTx/>
              <a:buFontTx/>
              <a:buNone/>
              <a:tabLst/>
              <a:defRPr/>
            </a:pPr>
            <a:r>
              <a:rPr kumimoji="0" lang="id-ID" sz="2000" b="0" i="0" u="none" strike="noStrike" kern="1200" cap="none" spc="0" normalizeH="0" baseline="0" noProof="0" dirty="0" smtClean="0">
                <a:ln>
                  <a:noFill/>
                </a:ln>
                <a:solidFill>
                  <a:schemeClr val="tx1"/>
                </a:solidFill>
                <a:effectLst/>
                <a:uLnTx/>
                <a:uFillTx/>
                <a:latin typeface="+mn-lt"/>
                <a:ea typeface="+mn-ea"/>
                <a:cs typeface="+mn-cs"/>
              </a:rPr>
              <a:t>6 x 500 x 200.000/1.000.000 = 600</a:t>
            </a:r>
          </a:p>
          <a:p>
            <a:pPr marL="342900" marR="0" lvl="0" indent="-342900" algn="just" defTabSz="914400" rtl="0" eaLnBrk="1" fontAlgn="auto" latinLnBrk="0" hangingPunct="1">
              <a:lnSpc>
                <a:spcPct val="80000"/>
              </a:lnSpc>
              <a:spcBef>
                <a:spcPct val="20000"/>
              </a:spcBef>
              <a:spcAft>
                <a:spcPts val="0"/>
              </a:spcAft>
              <a:buClrTx/>
              <a:buSzTx/>
              <a:buFontTx/>
              <a:buNone/>
              <a:tabLst/>
              <a:defRPr/>
            </a:pPr>
            <a:r>
              <a:rPr kumimoji="0" lang="id-ID" sz="2000" b="0" i="0" u="none" strike="noStrike" kern="1200" cap="none" spc="0" normalizeH="0" baseline="0" noProof="0" dirty="0" smtClean="0">
                <a:ln>
                  <a:noFill/>
                </a:ln>
                <a:solidFill>
                  <a:schemeClr val="tx1"/>
                </a:solidFill>
                <a:effectLst/>
                <a:uLnTx/>
                <a:uFillTx/>
                <a:latin typeface="+mn-lt"/>
                <a:ea typeface="+mn-ea"/>
                <a:cs typeface="+mn-cs"/>
              </a:rPr>
              <a:t>1993 :</a:t>
            </a:r>
          </a:p>
          <a:p>
            <a:pPr marL="342900" marR="0" lvl="0" indent="-342900" algn="just" defTabSz="914400" rtl="0" eaLnBrk="1" fontAlgn="auto" latinLnBrk="0" hangingPunct="1">
              <a:lnSpc>
                <a:spcPct val="80000"/>
              </a:lnSpc>
              <a:spcBef>
                <a:spcPct val="20000"/>
              </a:spcBef>
              <a:spcAft>
                <a:spcPts val="0"/>
              </a:spcAft>
              <a:buClrTx/>
              <a:buSzTx/>
              <a:buFontTx/>
              <a:buNone/>
              <a:tabLst/>
              <a:defRPr/>
            </a:pPr>
            <a:r>
              <a:rPr kumimoji="0" lang="id-ID" sz="2000" b="0" i="0" u="none" strike="noStrike" kern="1200" cap="none" spc="0" normalizeH="0" baseline="0" noProof="0" dirty="0" smtClean="0">
                <a:ln>
                  <a:noFill/>
                </a:ln>
                <a:solidFill>
                  <a:schemeClr val="tx1"/>
                </a:solidFill>
                <a:effectLst/>
                <a:uLnTx/>
                <a:uFillTx/>
                <a:latin typeface="+mn-lt"/>
                <a:ea typeface="+mn-ea"/>
                <a:cs typeface="+mn-cs"/>
              </a:rPr>
              <a:t>12 x 500 x 200.000/1.000.000 = 1.200</a:t>
            </a:r>
          </a:p>
          <a:p>
            <a:pPr marL="342900" marR="0" lvl="0" indent="-342900" algn="just" defTabSz="914400" rtl="0" eaLnBrk="1" fontAlgn="auto" latinLnBrk="0" hangingPunct="1">
              <a:lnSpc>
                <a:spcPct val="80000"/>
              </a:lnSpc>
              <a:spcBef>
                <a:spcPct val="20000"/>
              </a:spcBef>
              <a:spcAft>
                <a:spcPts val="0"/>
              </a:spcAft>
              <a:buClrTx/>
              <a:buSzTx/>
              <a:buFontTx/>
              <a:buNone/>
              <a:tabLst/>
              <a:defRPr/>
            </a:pPr>
            <a:r>
              <a:rPr kumimoji="0" lang="id-ID" sz="2000" b="0" i="0" u="none" strike="noStrike" kern="1200" cap="none" spc="0" normalizeH="0" baseline="0" noProof="0" dirty="0" smtClean="0">
                <a:ln>
                  <a:noFill/>
                </a:ln>
                <a:solidFill>
                  <a:schemeClr val="tx1"/>
                </a:solidFill>
                <a:effectLst/>
                <a:uLnTx/>
                <a:uFillTx/>
                <a:latin typeface="+mn-lt"/>
                <a:ea typeface="+mn-ea"/>
                <a:cs typeface="+mn-cs"/>
              </a:rPr>
              <a:t>1994 :</a:t>
            </a:r>
          </a:p>
          <a:p>
            <a:pPr marL="342900" marR="0" lvl="0" indent="-342900" algn="just" defTabSz="914400" rtl="0" eaLnBrk="1" fontAlgn="auto" latinLnBrk="0" hangingPunct="1">
              <a:lnSpc>
                <a:spcPct val="80000"/>
              </a:lnSpc>
              <a:spcBef>
                <a:spcPct val="20000"/>
              </a:spcBef>
              <a:spcAft>
                <a:spcPts val="0"/>
              </a:spcAft>
              <a:buClrTx/>
              <a:buSzTx/>
              <a:buFontTx/>
              <a:buNone/>
              <a:tabLst/>
              <a:defRPr/>
            </a:pPr>
            <a:r>
              <a:rPr kumimoji="0" lang="id-ID" sz="2000" b="0" i="0" u="none" strike="noStrike" kern="1200" cap="none" spc="0" normalizeH="0" baseline="0" noProof="0" dirty="0" smtClean="0">
                <a:ln>
                  <a:noFill/>
                </a:ln>
                <a:solidFill>
                  <a:schemeClr val="tx1"/>
                </a:solidFill>
                <a:effectLst/>
                <a:uLnTx/>
                <a:uFillTx/>
                <a:latin typeface="+mn-lt"/>
                <a:ea typeface="+mn-ea"/>
                <a:cs typeface="+mn-cs"/>
              </a:rPr>
              <a:t>6 x 500 x 200.000/1.000.000 = 600</a:t>
            </a:r>
          </a:p>
          <a:p>
            <a:pPr marL="342900" marR="0" lvl="0" indent="-342900" algn="just" defTabSz="914400" rtl="0" eaLnBrk="1" fontAlgn="auto" latinLnBrk="0" hangingPunct="1">
              <a:lnSpc>
                <a:spcPct val="80000"/>
              </a:lnSpc>
              <a:spcBef>
                <a:spcPct val="20000"/>
              </a:spcBef>
              <a:spcAft>
                <a:spcPts val="0"/>
              </a:spcAft>
              <a:buClrTx/>
              <a:buSzTx/>
              <a:buFontTx/>
              <a:buNone/>
              <a:tabLst/>
              <a:defRPr/>
            </a:pPr>
            <a:r>
              <a:rPr kumimoji="0" lang="id-ID" sz="2000" b="0" i="0" u="none" strike="noStrike" kern="1200" cap="none" spc="0" normalizeH="0" baseline="0" noProof="0" dirty="0" smtClean="0">
                <a:ln>
                  <a:noFill/>
                </a:ln>
                <a:solidFill>
                  <a:schemeClr val="tx1"/>
                </a:solidFill>
                <a:effectLst/>
                <a:uLnTx/>
                <a:uFillTx/>
                <a:latin typeface="+mn-lt"/>
                <a:ea typeface="+mn-ea"/>
                <a:cs typeface="+mn-cs"/>
              </a:rPr>
              <a:t>                                                  --------   2.400</a:t>
            </a:r>
          </a:p>
          <a:p>
            <a:pPr marL="342900" marR="0" lvl="0" indent="-342900" algn="just" defTabSz="914400" rtl="0" eaLnBrk="1" fontAlgn="auto" latinLnBrk="0" hangingPunct="1">
              <a:lnSpc>
                <a:spcPct val="80000"/>
              </a:lnSpc>
              <a:spcBef>
                <a:spcPct val="20000"/>
              </a:spcBef>
              <a:spcAft>
                <a:spcPts val="0"/>
              </a:spcAft>
              <a:buClrTx/>
              <a:buSzTx/>
              <a:buFontTx/>
              <a:buNone/>
              <a:tabLst/>
              <a:defRPr/>
            </a:pPr>
            <a:r>
              <a:rPr kumimoji="0" lang="id-ID" sz="2000" b="0" i="0" u="none" strike="noStrike" kern="1200" cap="none" spc="0" normalizeH="0" baseline="0" noProof="0" dirty="0" smtClean="0">
                <a:ln>
                  <a:noFill/>
                </a:ln>
                <a:solidFill>
                  <a:schemeClr val="tx1"/>
                </a:solidFill>
                <a:effectLst/>
                <a:uLnTx/>
                <a:uFillTx/>
                <a:latin typeface="+mn-lt"/>
                <a:ea typeface="+mn-ea"/>
                <a:cs typeface="+mn-cs"/>
              </a:rPr>
              <a:t>                                                              ---------            3.400</a:t>
            </a:r>
          </a:p>
          <a:p>
            <a:pPr marL="342900" marR="0" lvl="0" indent="-342900" algn="just" defTabSz="914400" rtl="0" eaLnBrk="1" fontAlgn="auto" latinLnBrk="0" hangingPunct="1">
              <a:lnSpc>
                <a:spcPct val="80000"/>
              </a:lnSpc>
              <a:spcBef>
                <a:spcPct val="20000"/>
              </a:spcBef>
              <a:spcAft>
                <a:spcPts val="0"/>
              </a:spcAft>
              <a:buClrTx/>
              <a:buSzTx/>
              <a:buFontTx/>
              <a:buNone/>
              <a:tabLst/>
              <a:defRPr/>
            </a:pPr>
            <a:r>
              <a:rPr kumimoji="0" lang="id-ID" sz="2000" b="0" i="0" u="none" strike="noStrike" kern="1200" cap="none" spc="0" normalizeH="0" baseline="0" noProof="0" dirty="0" smtClean="0">
                <a:ln>
                  <a:noFill/>
                </a:ln>
                <a:solidFill>
                  <a:schemeClr val="tx1"/>
                </a:solidFill>
                <a:effectLst/>
                <a:uLnTx/>
                <a:uFillTx/>
                <a:latin typeface="+mn-lt"/>
                <a:ea typeface="+mn-ea"/>
                <a:cs typeface="+mn-cs"/>
              </a:rPr>
              <a:t>                                                                                    ---------</a:t>
            </a:r>
          </a:p>
          <a:p>
            <a:pPr marL="342900" marR="0" lvl="0" indent="-342900" algn="just" defTabSz="914400" rtl="0" eaLnBrk="1" fontAlgn="auto" latinLnBrk="0" hangingPunct="1">
              <a:lnSpc>
                <a:spcPct val="80000"/>
              </a:lnSpc>
              <a:spcBef>
                <a:spcPct val="20000"/>
              </a:spcBef>
              <a:spcAft>
                <a:spcPts val="0"/>
              </a:spcAft>
              <a:buClrTx/>
              <a:buSzTx/>
              <a:buFontTx/>
              <a:buNone/>
              <a:tabLst/>
              <a:defRPr/>
            </a:pPr>
            <a:r>
              <a:rPr kumimoji="0" lang="id-ID" sz="2000" b="0" i="0" u="none" strike="noStrike" kern="1200" cap="none" spc="0" normalizeH="0" baseline="0" noProof="0" dirty="0" smtClean="0">
                <a:ln>
                  <a:noFill/>
                </a:ln>
                <a:solidFill>
                  <a:schemeClr val="tx1"/>
                </a:solidFill>
                <a:effectLst/>
                <a:uLnTx/>
                <a:uFillTx/>
                <a:latin typeface="+mn-lt"/>
                <a:ea typeface="+mn-ea"/>
                <a:cs typeface="+mn-cs"/>
              </a:rPr>
              <a:t>Nilai buku obligasi                                                    203.400</a:t>
            </a:r>
          </a:p>
          <a:p>
            <a:pPr marL="342900" marR="0" lvl="0" indent="-342900" algn="just" defTabSz="914400" rtl="0" eaLnBrk="1" fontAlgn="auto" latinLnBrk="0" hangingPunct="1">
              <a:lnSpc>
                <a:spcPct val="80000"/>
              </a:lnSpc>
              <a:spcBef>
                <a:spcPct val="20000"/>
              </a:spcBef>
              <a:spcAft>
                <a:spcPts val="0"/>
              </a:spcAft>
              <a:buClrTx/>
              <a:buSzTx/>
              <a:buFontTx/>
              <a:buNone/>
              <a:tabLst/>
              <a:defRPr/>
            </a:pPr>
            <a:r>
              <a:rPr kumimoji="0" lang="id-ID" sz="2000" b="0" i="0" u="none" strike="noStrike" kern="1200" cap="none" spc="0" normalizeH="0" baseline="0" noProof="0" dirty="0" smtClean="0">
                <a:ln>
                  <a:noFill/>
                </a:ln>
                <a:solidFill>
                  <a:schemeClr val="tx1"/>
                </a:solidFill>
                <a:effectLst/>
                <a:uLnTx/>
                <a:uFillTx/>
                <a:latin typeface="+mn-lt"/>
                <a:ea typeface="+mn-ea"/>
                <a:cs typeface="+mn-cs"/>
              </a:rPr>
              <a:t>Jumlah pelunasan                                                    204.000</a:t>
            </a:r>
          </a:p>
          <a:p>
            <a:pPr marL="342900" marR="0" lvl="0" indent="-342900" algn="just" defTabSz="914400" rtl="0" eaLnBrk="1" fontAlgn="auto" latinLnBrk="0" hangingPunct="1">
              <a:lnSpc>
                <a:spcPct val="80000"/>
              </a:lnSpc>
              <a:spcBef>
                <a:spcPct val="20000"/>
              </a:spcBef>
              <a:spcAft>
                <a:spcPts val="0"/>
              </a:spcAft>
              <a:buClrTx/>
              <a:buSzTx/>
              <a:buFontTx/>
              <a:buNone/>
              <a:tabLst/>
              <a:defRPr/>
            </a:pPr>
            <a:r>
              <a:rPr kumimoji="0" lang="id-ID" sz="2000" b="0" i="0" u="none" strike="noStrike" kern="1200" cap="none" spc="0" normalizeH="0" baseline="0" noProof="0" dirty="0" smtClean="0">
                <a:ln>
                  <a:noFill/>
                </a:ln>
                <a:solidFill>
                  <a:schemeClr val="tx1"/>
                </a:solidFill>
                <a:effectLst/>
                <a:uLnTx/>
                <a:uFillTx/>
                <a:latin typeface="+mn-lt"/>
                <a:ea typeface="+mn-ea"/>
                <a:cs typeface="+mn-cs"/>
              </a:rPr>
              <a:t>                                                                                  -------------</a:t>
            </a:r>
          </a:p>
          <a:p>
            <a:pPr marL="342900" marR="0" lvl="0" indent="-342900" algn="just" defTabSz="914400" rtl="0" eaLnBrk="1" fontAlgn="auto" latinLnBrk="0" hangingPunct="1">
              <a:lnSpc>
                <a:spcPct val="80000"/>
              </a:lnSpc>
              <a:spcBef>
                <a:spcPct val="20000"/>
              </a:spcBef>
              <a:spcAft>
                <a:spcPts val="0"/>
              </a:spcAft>
              <a:buClrTx/>
              <a:buSzTx/>
              <a:buFontTx/>
              <a:buNone/>
              <a:tabLst/>
              <a:defRPr/>
            </a:pPr>
            <a:r>
              <a:rPr kumimoji="0" lang="id-ID" sz="2000" b="0" i="0" u="none" strike="noStrike" kern="1200" cap="none" spc="0" normalizeH="0" baseline="0" noProof="0" dirty="0" smtClean="0">
                <a:ln>
                  <a:noFill/>
                </a:ln>
                <a:solidFill>
                  <a:schemeClr val="tx1"/>
                </a:solidFill>
                <a:effectLst/>
                <a:uLnTx/>
                <a:uFillTx/>
                <a:latin typeface="+mn-lt"/>
                <a:ea typeface="+mn-ea"/>
                <a:cs typeface="+mn-cs"/>
              </a:rPr>
              <a:t>Rugi penarikan obligasi                                                  600</a:t>
            </a:r>
            <a:endParaRPr kumimoji="0" lang="en-US" sz="20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250825" y="836613"/>
            <a:ext cx="8713788" cy="5688012"/>
          </a:xfrm>
          <a:prstGeom prst="rect">
            <a:avLst/>
          </a:prstGeom>
        </p:spPr>
        <p:txBody>
          <a:bodyPr vert="horz" lIns="91440" tIns="45720" rIns="91440" bIns="45720" rtlCol="0">
            <a:normAutofit/>
          </a:bodyPr>
          <a:lstStyle/>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Utang obligasi (treasury bonds)     200.000</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Rugi penarikan obligasi                         600</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Agio obligasi                                       3.400</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    kas                                                                204.000</a:t>
            </a:r>
          </a:p>
          <a:p>
            <a:pPr marL="0" marR="0" lvl="0" indent="0" algn="just" defTabSz="914400" rtl="0" eaLnBrk="1" fontAlgn="auto" latinLnBrk="0" hangingPunct="1">
              <a:lnSpc>
                <a:spcPct val="100000"/>
              </a:lnSpc>
              <a:spcBef>
                <a:spcPct val="20000"/>
              </a:spcBef>
              <a:spcAft>
                <a:spcPts val="0"/>
              </a:spcAft>
              <a:buClrTx/>
              <a:buSzTx/>
              <a:buFontTx/>
              <a:buNone/>
              <a:tabLst/>
              <a:defRPr/>
            </a:pPr>
            <a:endParaRPr kumimoji="0" lang="id-ID" sz="24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Sesudah penarikan obligasi ini, pembayaran bunga setiap tanggal 1 november dan 1 mei adalah dari jumlah Rp 800.000 yaitu obligasi yang masih beredar. Amortisasi premium untuk tahun 1994 dan seterusnya tidak lagi rp 500 per bulan tetapi sebesar Rp 400 yaitu rp 500 dikurangi</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200.000/1.000.000 x Rp 500 = rp 100</a:t>
            </a: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357158" y="357166"/>
            <a:ext cx="8229600" cy="928694"/>
          </a:xfrm>
        </p:spPr>
        <p:txBody>
          <a:bodyPr/>
          <a:lstStyle/>
          <a:p>
            <a:pPr marL="1117600" indent="-1117600" eaLnBrk="1" hangingPunct="1"/>
            <a:r>
              <a:rPr lang="en-US" sz="2400" b="1" dirty="0" err="1" smtClean="0"/>
              <a:t>Prosedur</a:t>
            </a:r>
            <a:r>
              <a:rPr lang="en-US" sz="2400" b="1" dirty="0" smtClean="0"/>
              <a:t> </a:t>
            </a:r>
            <a:r>
              <a:rPr lang="en-US" sz="2400" b="1" dirty="0" err="1" smtClean="0"/>
              <a:t>Amortisasi</a:t>
            </a:r>
            <a:r>
              <a:rPr lang="en-US" sz="2400" b="1" dirty="0" smtClean="0"/>
              <a:t> </a:t>
            </a:r>
            <a:r>
              <a:rPr lang="en-US" sz="2400" b="1" dirty="0" err="1" smtClean="0"/>
              <a:t>Premi</a:t>
            </a:r>
            <a:r>
              <a:rPr lang="en-US" sz="2400" b="1" dirty="0" smtClean="0"/>
              <a:t> &amp; </a:t>
            </a:r>
            <a:r>
              <a:rPr lang="en-US" sz="2400" b="1" dirty="0" err="1" smtClean="0"/>
              <a:t>Diskonto</a:t>
            </a:r>
            <a:endParaRPr lang="en-US" sz="2400" b="1" dirty="0" smtClean="0"/>
          </a:p>
        </p:txBody>
      </p:sp>
      <p:sp>
        <p:nvSpPr>
          <p:cNvPr id="5" name="Rectangle 3"/>
          <p:cNvSpPr txBox="1">
            <a:spLocks noChangeArrowheads="1"/>
          </p:cNvSpPr>
          <p:nvPr/>
        </p:nvSpPr>
        <p:spPr>
          <a:xfrm>
            <a:off x="314325" y="1285860"/>
            <a:ext cx="8229600" cy="5022865"/>
          </a:xfrm>
          <a:prstGeom prst="rect">
            <a:avLst/>
          </a:prstGeom>
        </p:spPr>
        <p:txBody>
          <a:bodyPr vert="horz" lIns="91440" tIns="45720" rIns="91440" bIns="45720" rtlCol="0">
            <a:normAutofit/>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Dapat</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menggunakan</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2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metode</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yaitu</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p>
          <a:p>
            <a:pPr marL="228600" marR="0" lvl="2" indent="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Metode</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garis</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lurus</a:t>
            </a: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a:p>
            <a:pPr marL="228600" marR="0" lvl="2" indent="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Metode</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bunga</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efektif</a:t>
            </a: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a:p>
            <a:pPr marL="228600" marR="0" lvl="2" indent="0" algn="l" defTabSz="914400" rtl="0" eaLnBrk="1" fontAlgn="auto" latinLnBrk="0" hangingPunct="1">
              <a:lnSpc>
                <a:spcPct val="100000"/>
              </a:lnSpc>
              <a:spcBef>
                <a:spcPct val="20000"/>
              </a:spcBef>
              <a:spcAft>
                <a:spcPts val="0"/>
              </a:spcAft>
              <a:buClrTx/>
              <a:buSzTx/>
              <a:buFontTx/>
              <a:buNone/>
              <a:tabLst/>
              <a:defRPr/>
            </a:pPr>
            <a:endParaRPr kumimoji="0" lang="id-ID" sz="2400" b="0" i="0" u="none" strike="noStrike" kern="1200" cap="none" spc="0" normalizeH="0" baseline="0" noProof="0" dirty="0" smtClean="0">
              <a:ln>
                <a:noFill/>
              </a:ln>
              <a:solidFill>
                <a:schemeClr val="tx1"/>
              </a:solidFill>
              <a:effectLst/>
              <a:uLnTx/>
              <a:uFillTx/>
              <a:latin typeface="+mn-lt"/>
              <a:ea typeface="+mn-ea"/>
              <a:cs typeface="+mn-cs"/>
            </a:endParaRPr>
          </a:p>
          <a:p>
            <a:pPr marL="228600" marR="0" lvl="2" indent="0" algn="just" defTabSz="914400" rtl="0" eaLnBrk="1" fontAlgn="auto" latinLnBrk="0" hangingPunct="1">
              <a:lnSpc>
                <a:spcPct val="100000"/>
              </a:lnSpc>
              <a:spcBef>
                <a:spcPct val="20000"/>
              </a:spcBef>
              <a:spcAft>
                <a:spcPts val="0"/>
              </a:spcAft>
              <a:buClrTx/>
              <a:buSzTx/>
              <a:buFontTx/>
              <a:buNone/>
              <a:tabLst/>
              <a:defRPr/>
            </a:pP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Misalnya</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PT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risa</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fadila</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mengeluarkan</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obligasi</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nominal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Rp</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1.000.000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umur</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5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tahun</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bunga</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10% per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tahun</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dibayarkan</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tiap</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setengah</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tahun</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Obligasi</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tersebut</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dijual</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dengan</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harga</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Rp</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1.050.000</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57166"/>
            <a:ext cx="8229600" cy="571504"/>
          </a:xfrm>
        </p:spPr>
        <p:txBody>
          <a:bodyPr>
            <a:normAutofit fontScale="90000"/>
          </a:bodyPr>
          <a:lstStyle/>
          <a:p>
            <a:r>
              <a:rPr lang="id-ID" sz="2700" dirty="0" smtClean="0"/>
              <a:t/>
            </a:r>
            <a:br>
              <a:rPr lang="id-ID" sz="2700" dirty="0" smtClean="0"/>
            </a:br>
            <a:r>
              <a:rPr lang="en-US" sz="2700" dirty="0" err="1" smtClean="0"/>
              <a:t>Tabel</a:t>
            </a:r>
            <a:r>
              <a:rPr lang="en-US" sz="2700" dirty="0" smtClean="0"/>
              <a:t> </a:t>
            </a:r>
            <a:r>
              <a:rPr lang="en-US" sz="2700" dirty="0" err="1" smtClean="0"/>
              <a:t>perhitungan</a:t>
            </a:r>
            <a:r>
              <a:rPr lang="en-US" sz="2700" dirty="0" smtClean="0"/>
              <a:t> </a:t>
            </a:r>
            <a:r>
              <a:rPr lang="en-US" sz="2700" dirty="0" err="1" smtClean="0"/>
              <a:t>amortisasi</a:t>
            </a:r>
            <a:r>
              <a:rPr lang="en-US" sz="2700" dirty="0" smtClean="0"/>
              <a:t> </a:t>
            </a:r>
            <a:r>
              <a:rPr lang="en-US" sz="2700" dirty="0" err="1" smtClean="0"/>
              <a:t>agio</a:t>
            </a:r>
            <a:r>
              <a:rPr lang="en-US" sz="2700" dirty="0" smtClean="0"/>
              <a:t> </a:t>
            </a:r>
            <a:r>
              <a:rPr lang="en-US" sz="2700" dirty="0" err="1" smtClean="0"/>
              <a:t>metode</a:t>
            </a:r>
            <a:r>
              <a:rPr lang="en-US" sz="2700" dirty="0" smtClean="0"/>
              <a:t> </a:t>
            </a:r>
            <a:r>
              <a:rPr lang="en-US" sz="2700" dirty="0" err="1" smtClean="0"/>
              <a:t>garis</a:t>
            </a:r>
            <a:r>
              <a:rPr lang="en-US" sz="2700" dirty="0" smtClean="0"/>
              <a:t> </a:t>
            </a:r>
            <a:r>
              <a:rPr lang="en-US" sz="2700" dirty="0" err="1" smtClean="0"/>
              <a:t>lurus</a:t>
            </a:r>
            <a:r>
              <a:rPr lang="en-US" dirty="0" smtClean="0"/>
              <a:t/>
            </a:r>
            <a:br>
              <a:rPr lang="en-US" dirty="0" smtClean="0"/>
            </a:br>
            <a:endParaRPr lang="id-ID" dirty="0"/>
          </a:p>
        </p:txBody>
      </p:sp>
      <p:graphicFrame>
        <p:nvGraphicFramePr>
          <p:cNvPr id="4" name="Group 42"/>
          <p:cNvGraphicFramePr>
            <a:graphicFrameLocks noGrp="1"/>
          </p:cNvGraphicFramePr>
          <p:nvPr>
            <p:ph sz="half" idx="4294967295"/>
          </p:nvPr>
        </p:nvGraphicFramePr>
        <p:xfrm>
          <a:off x="287368" y="1163654"/>
          <a:ext cx="8642350" cy="4694238"/>
        </p:xfrm>
        <a:graphic>
          <a:graphicData uri="http://schemas.openxmlformats.org/drawingml/2006/table">
            <a:tbl>
              <a:tblPr/>
              <a:tblGrid>
                <a:gridCol w="865188"/>
                <a:gridCol w="1603375"/>
                <a:gridCol w="1236662"/>
                <a:gridCol w="1336675"/>
                <a:gridCol w="1131888"/>
                <a:gridCol w="1233487"/>
                <a:gridCol w="1235075"/>
              </a:tblGrid>
              <a:tr h="103663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dirty="0" err="1" smtClean="0">
                          <a:ln>
                            <a:noFill/>
                          </a:ln>
                          <a:solidFill>
                            <a:schemeClr val="tx1"/>
                          </a:solidFill>
                          <a:effectLst/>
                          <a:latin typeface="Arial" charset="0"/>
                        </a:rPr>
                        <a:t>Tahun</a:t>
                      </a:r>
                      <a:r>
                        <a:rPr kumimoji="0" lang="en-US" sz="1800" b="0" i="0" u="none" strike="noStrike" cap="none" normalizeH="0" baseline="0" dirty="0" smtClean="0">
                          <a:ln>
                            <a:noFill/>
                          </a:ln>
                          <a:solidFill>
                            <a:schemeClr val="tx1"/>
                          </a:solidFill>
                          <a:effectLst/>
                          <a:latin typeface="Arial" charset="0"/>
                        </a:rPr>
                        <a:t> </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dirty="0" err="1" smtClean="0">
                          <a:ln>
                            <a:noFill/>
                          </a:ln>
                          <a:solidFill>
                            <a:schemeClr val="tx1"/>
                          </a:solidFill>
                          <a:effectLst/>
                          <a:latin typeface="Arial" charset="0"/>
                        </a:rPr>
                        <a:t>ke</a:t>
                      </a:r>
                      <a:endParaRPr kumimoji="0" lang="en-US" sz="1800" b="0" i="0" u="none" strike="noStrike" cap="none" normalizeH="0" baseline="0" dirty="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Pembayaran bunga ke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Bunga yg dibayar (5%xnml)</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dirty="0" err="1" smtClean="0">
                          <a:ln>
                            <a:noFill/>
                          </a:ln>
                          <a:solidFill>
                            <a:schemeClr val="tx1"/>
                          </a:solidFill>
                          <a:effectLst/>
                          <a:latin typeface="Arial" charset="0"/>
                        </a:rPr>
                        <a:t>Amortisasi</a:t>
                      </a:r>
                      <a:r>
                        <a:rPr kumimoji="0" lang="en-US" sz="1800" b="0" i="0" u="none" strike="noStrike" cap="none" normalizeH="0" baseline="0" dirty="0" smtClean="0">
                          <a:ln>
                            <a:noFill/>
                          </a:ln>
                          <a:solidFill>
                            <a:schemeClr val="tx1"/>
                          </a:solidFill>
                          <a:effectLst/>
                          <a:latin typeface="Arial" charset="0"/>
                        </a:rPr>
                        <a:t> </a:t>
                      </a:r>
                      <a:r>
                        <a:rPr kumimoji="0" lang="en-US" sz="1800" b="0" i="0" u="none" strike="noStrike" cap="none" normalizeH="0" baseline="0" dirty="0" err="1" smtClean="0">
                          <a:ln>
                            <a:noFill/>
                          </a:ln>
                          <a:solidFill>
                            <a:schemeClr val="tx1"/>
                          </a:solidFill>
                          <a:effectLst/>
                          <a:latin typeface="Arial" charset="0"/>
                        </a:rPr>
                        <a:t>Premi</a:t>
                      </a:r>
                      <a:r>
                        <a:rPr kumimoji="0" lang="en-US" sz="1800" b="0" i="0" u="none" strike="noStrike" cap="none" normalizeH="0" baseline="0" dirty="0" smtClean="0">
                          <a:ln>
                            <a:noFill/>
                          </a:ln>
                          <a:solidFill>
                            <a:schemeClr val="tx1"/>
                          </a:solidFill>
                          <a:effectLst/>
                          <a:latin typeface="Arial" charset="0"/>
                        </a:rPr>
                        <a:t> 1/10  x 50.000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Bunga efektif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dirty="0" err="1" smtClean="0">
                          <a:ln>
                            <a:noFill/>
                          </a:ln>
                          <a:solidFill>
                            <a:schemeClr val="tx1"/>
                          </a:solidFill>
                          <a:effectLst/>
                          <a:latin typeface="Arial" charset="0"/>
                        </a:rPr>
                        <a:t>Premi</a:t>
                      </a:r>
                      <a:r>
                        <a:rPr kumimoji="0" lang="en-US" sz="1800" b="0" i="0" u="none" strike="noStrike" cap="none" normalizeH="0" baseline="0" dirty="0" smtClean="0">
                          <a:ln>
                            <a:noFill/>
                          </a:ln>
                          <a:solidFill>
                            <a:schemeClr val="tx1"/>
                          </a:solidFill>
                          <a:effectLst/>
                          <a:latin typeface="Arial" charset="0"/>
                        </a:rPr>
                        <a:t> </a:t>
                      </a:r>
                      <a:r>
                        <a:rPr kumimoji="0" lang="en-US" sz="1800" b="0" i="0" u="none" strike="noStrike" cap="none" normalizeH="0" baseline="0" dirty="0" err="1" smtClean="0">
                          <a:ln>
                            <a:noFill/>
                          </a:ln>
                          <a:solidFill>
                            <a:schemeClr val="tx1"/>
                          </a:solidFill>
                          <a:effectLst/>
                          <a:latin typeface="Arial" charset="0"/>
                        </a:rPr>
                        <a:t>obligasi</a:t>
                      </a:r>
                      <a:endParaRPr kumimoji="0" lang="en-US" sz="18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Nilai buku obligasi</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26218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1</a:t>
                      </a:r>
                    </a:p>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2</a:t>
                      </a:r>
                    </a:p>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3</a:t>
                      </a:r>
                    </a:p>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4</a:t>
                      </a:r>
                    </a:p>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5</a:t>
                      </a:r>
                    </a:p>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1</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2</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3</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4</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5</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6</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7</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8</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9</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10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50.000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50.000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50.000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50.000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50.000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50.000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50.000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50.000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50.000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50.000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5.000</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5.000</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5.000</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5.000</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5.000</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5.000</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5.000</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5.000</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5.000</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5.000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45.000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45.000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45.000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45.000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45.000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45.000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45.000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45.000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45.000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45.000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50.000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45.000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40.000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35.000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30.000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25.000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20.000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15.000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10.000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5.000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charset="0"/>
                        </a:rPr>
                        <a:t>1.050.000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charset="0"/>
                        </a:rPr>
                        <a:t>1.045.000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charset="0"/>
                        </a:rPr>
                        <a:t>1.040.000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charset="0"/>
                        </a:rPr>
                        <a:t>1.035.000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charset="0"/>
                        </a:rPr>
                        <a:t>1.030.000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charset="0"/>
                        </a:rPr>
                        <a:t>1.025.000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charset="0"/>
                        </a:rPr>
                        <a:t>1.020.000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charset="0"/>
                        </a:rPr>
                        <a:t>1.015.000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charset="0"/>
                        </a:rPr>
                        <a:t>1.010.000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charset="0"/>
                        </a:rPr>
                        <a:t>1.005.000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charset="0"/>
                        </a:rPr>
                        <a:t>1.000.000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142844" y="428604"/>
            <a:ext cx="8785225" cy="5472113"/>
          </a:xfrm>
          <a:prstGeom prst="rect">
            <a:avLst/>
          </a:prstGeom>
        </p:spPr>
        <p:txBody>
          <a:bodyPr vert="horz" lIns="91440" tIns="45720" rIns="91440" bIns="45720" rtlCol="0">
            <a:normAutofit/>
          </a:bodyPr>
          <a:lstStyle/>
          <a:p>
            <a:pPr marL="342900" marR="0" lvl="0" indent="-342900" algn="just" defTabSz="914400" rtl="0" eaLnBrk="1" fontAlgn="auto" latinLnBrk="0" hangingPunct="1">
              <a:lnSpc>
                <a:spcPct val="100000"/>
              </a:lnSpc>
              <a:spcBef>
                <a:spcPct val="20000"/>
              </a:spcBef>
              <a:spcAft>
                <a:spcPts val="0"/>
              </a:spcAft>
              <a:buClrTx/>
              <a:buSzTx/>
              <a:buFontTx/>
              <a:buNone/>
              <a:tabLst/>
              <a:defRPr/>
            </a:pP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Bila</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obligasi</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dijual</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dengan</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harga</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dibawah</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nilai</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nominal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sehingga</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timbul</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disagio</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maka</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perhitungan</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beban</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bunga</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periodik</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dan</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nilai</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buku</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obligasi</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dilakukan</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dengan</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cara</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sebagai</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berikut</a:t>
            </a: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just" defTabSz="914400" rtl="0" eaLnBrk="1" fontAlgn="auto" latinLnBrk="0" hangingPunct="1">
              <a:lnSpc>
                <a:spcPct val="100000"/>
              </a:lnSpc>
              <a:spcBef>
                <a:spcPct val="20000"/>
              </a:spcBef>
              <a:spcAft>
                <a:spcPts val="0"/>
              </a:spcAft>
              <a:buClrTx/>
              <a:buSzTx/>
              <a:buFontTx/>
              <a:buNone/>
              <a:tabLst/>
              <a:defRPr/>
            </a:pP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Biaya</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bunga</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bunga</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yang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dibayarkan</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ditambah</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amortisasi</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disagio</a:t>
            </a: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just" defTabSz="914400" rtl="0" eaLnBrk="1" fontAlgn="auto" latinLnBrk="0" hangingPunct="1">
              <a:lnSpc>
                <a:spcPct val="100000"/>
              </a:lnSpc>
              <a:spcBef>
                <a:spcPct val="20000"/>
              </a:spcBef>
              <a:spcAft>
                <a:spcPts val="0"/>
              </a:spcAft>
              <a:buClrTx/>
              <a:buSzTx/>
              <a:buFontTx/>
              <a:buNone/>
              <a:tabLst/>
              <a:defRPr/>
            </a:pP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Nilai</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buku</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obligasi</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nilai</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nominal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dikurangi</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disagio</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yang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belum</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diamortisasi</a:t>
            </a: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just" defTabSz="914400" rtl="0" eaLnBrk="1" fontAlgn="auto" latinLnBrk="0" hangingPunct="1">
              <a:lnSpc>
                <a:spcPct val="100000"/>
              </a:lnSpc>
              <a:spcBef>
                <a:spcPct val="20000"/>
              </a:spcBef>
              <a:spcAft>
                <a:spcPts val="0"/>
              </a:spcAft>
              <a:buClrTx/>
              <a:buSzTx/>
              <a:buFontTx/>
              <a:buNone/>
              <a:tabLst/>
              <a:defRPr/>
            </a:pP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Misalnya</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PT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risa</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fadila</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mengeluarkan</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obligasi</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sebesar</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nominal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Rp</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1.000.000.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umur</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5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tahun</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bunga</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10 %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dibayarkan</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tiap</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setengah</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tahun</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Obligasi</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tersebut</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dijual</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dengan</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harga</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Rp</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925.000</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428596" y="428604"/>
            <a:ext cx="8362950" cy="431800"/>
          </a:xfrm>
          <a:prstGeom prst="rect">
            <a:avLst/>
          </a:prstGeom>
        </p:spPr>
        <p:txBody>
          <a:bodyPr vert="horz" lIns="91440" tIns="45720" rIns="91440" bIns="45720" rtlCol="0">
            <a:normAutofit/>
          </a:bodyPr>
          <a:lstStyle/>
          <a:p>
            <a:pPr marL="342900" marR="0" lvl="0" indent="-342900" algn="ctr" defTabSz="914400" rtl="0" eaLnBrk="1" fontAlgn="auto" latinLnBrk="0" hangingPunct="1">
              <a:lnSpc>
                <a:spcPct val="100000"/>
              </a:lnSpc>
              <a:spcBef>
                <a:spcPct val="20000"/>
              </a:spcBef>
              <a:spcAft>
                <a:spcPts val="0"/>
              </a:spcAft>
              <a:buClrTx/>
              <a:buSzTx/>
              <a:buFontTx/>
              <a:buNone/>
              <a:tabLst/>
              <a:defRPr/>
            </a:pPr>
            <a:r>
              <a:rPr kumimoji="0" lang="en-US" sz="2000" b="0" i="0" u="none" strike="noStrike" kern="1200" cap="none" spc="0" normalizeH="0" baseline="0" noProof="0" dirty="0" err="1" smtClean="0">
                <a:ln>
                  <a:noFill/>
                </a:ln>
                <a:solidFill>
                  <a:schemeClr val="tx1"/>
                </a:solidFill>
                <a:effectLst/>
                <a:uLnTx/>
                <a:uFillTx/>
                <a:latin typeface="+mn-lt"/>
                <a:ea typeface="+mn-ea"/>
                <a:cs typeface="+mn-cs"/>
              </a:rPr>
              <a:t>Tabel</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err="1" smtClean="0">
                <a:ln>
                  <a:noFill/>
                </a:ln>
                <a:solidFill>
                  <a:schemeClr val="tx1"/>
                </a:solidFill>
                <a:effectLst/>
                <a:uLnTx/>
                <a:uFillTx/>
                <a:latin typeface="+mn-lt"/>
                <a:ea typeface="+mn-ea"/>
                <a:cs typeface="+mn-cs"/>
              </a:rPr>
              <a:t>perhitungan</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err="1" smtClean="0">
                <a:ln>
                  <a:noFill/>
                </a:ln>
                <a:solidFill>
                  <a:schemeClr val="tx1"/>
                </a:solidFill>
                <a:effectLst/>
                <a:uLnTx/>
                <a:uFillTx/>
                <a:latin typeface="+mn-lt"/>
                <a:ea typeface="+mn-ea"/>
                <a:cs typeface="+mn-cs"/>
              </a:rPr>
              <a:t>amortisasi</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err="1" smtClean="0">
                <a:ln>
                  <a:noFill/>
                </a:ln>
                <a:solidFill>
                  <a:schemeClr val="tx1"/>
                </a:solidFill>
                <a:effectLst/>
                <a:uLnTx/>
                <a:uFillTx/>
                <a:latin typeface="+mn-lt"/>
                <a:ea typeface="+mn-ea"/>
                <a:cs typeface="+mn-cs"/>
              </a:rPr>
              <a:t>disagio</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err="1" smtClean="0">
                <a:ln>
                  <a:noFill/>
                </a:ln>
                <a:solidFill>
                  <a:schemeClr val="tx1"/>
                </a:solidFill>
                <a:effectLst/>
                <a:uLnTx/>
                <a:uFillTx/>
                <a:latin typeface="+mn-lt"/>
                <a:ea typeface="+mn-ea"/>
                <a:cs typeface="+mn-cs"/>
              </a:rPr>
              <a:t>metode</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err="1" smtClean="0">
                <a:ln>
                  <a:noFill/>
                </a:ln>
                <a:solidFill>
                  <a:schemeClr val="tx1"/>
                </a:solidFill>
                <a:effectLst/>
                <a:uLnTx/>
                <a:uFillTx/>
                <a:latin typeface="+mn-lt"/>
                <a:ea typeface="+mn-ea"/>
                <a:cs typeface="+mn-cs"/>
              </a:rPr>
              <a:t>garis</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err="1" smtClean="0">
                <a:ln>
                  <a:noFill/>
                </a:ln>
                <a:solidFill>
                  <a:schemeClr val="tx1"/>
                </a:solidFill>
                <a:effectLst/>
                <a:uLnTx/>
                <a:uFillTx/>
                <a:latin typeface="+mn-lt"/>
                <a:ea typeface="+mn-ea"/>
                <a:cs typeface="+mn-cs"/>
              </a:rPr>
              <a:t>lurus</a:t>
            </a:r>
            <a:endParaRPr kumimoji="0" lang="en-US" sz="20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ctr" defTabSz="914400" rtl="0" eaLnBrk="1" fontAlgn="auto" latinLnBrk="0" hangingPunct="1">
              <a:lnSpc>
                <a:spcPct val="100000"/>
              </a:lnSpc>
              <a:spcBef>
                <a:spcPct val="20000"/>
              </a:spcBef>
              <a:spcAft>
                <a:spcPts val="0"/>
              </a:spcAft>
              <a:buClrTx/>
              <a:buSzTx/>
              <a:buFontTx/>
              <a:buNone/>
              <a:tabLst/>
              <a:defRPr/>
            </a:pPr>
            <a:endParaRPr kumimoji="0" lang="en-US" sz="2000" b="0" i="0" u="none" strike="noStrike" kern="1200" cap="none" spc="0" normalizeH="0" baseline="0" noProof="0" dirty="0" smtClean="0">
              <a:ln>
                <a:noFill/>
              </a:ln>
              <a:solidFill>
                <a:schemeClr val="tx1"/>
              </a:solidFill>
              <a:effectLst/>
              <a:uLnTx/>
              <a:uFillTx/>
              <a:latin typeface="+mn-lt"/>
              <a:ea typeface="+mn-ea"/>
              <a:cs typeface="+mn-cs"/>
            </a:endParaRPr>
          </a:p>
        </p:txBody>
      </p:sp>
      <p:graphicFrame>
        <p:nvGraphicFramePr>
          <p:cNvPr id="5" name="Group 3"/>
          <p:cNvGraphicFramePr>
            <a:graphicFrameLocks/>
          </p:cNvGraphicFramePr>
          <p:nvPr/>
        </p:nvGraphicFramePr>
        <p:xfrm>
          <a:off x="430212" y="1449406"/>
          <a:ext cx="8428068" cy="4846320"/>
        </p:xfrm>
        <a:graphic>
          <a:graphicData uri="http://schemas.openxmlformats.org/drawingml/2006/table">
            <a:tbl>
              <a:tblPr/>
              <a:tblGrid>
                <a:gridCol w="650906"/>
                <a:gridCol w="1603375"/>
                <a:gridCol w="1236662"/>
                <a:gridCol w="1336675"/>
                <a:gridCol w="1131888"/>
                <a:gridCol w="1233487"/>
                <a:gridCol w="1235075"/>
              </a:tblGrid>
              <a:tr h="103663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dirty="0" err="1" smtClean="0">
                          <a:ln>
                            <a:noFill/>
                          </a:ln>
                          <a:solidFill>
                            <a:schemeClr val="tx1"/>
                          </a:solidFill>
                          <a:effectLst/>
                          <a:latin typeface="Arial" charset="0"/>
                        </a:rPr>
                        <a:t>Tahun</a:t>
                      </a:r>
                      <a:r>
                        <a:rPr kumimoji="0" lang="en-US" sz="1800" b="0" i="0" u="none" strike="noStrike" cap="none" normalizeH="0" baseline="0" dirty="0" smtClean="0">
                          <a:ln>
                            <a:noFill/>
                          </a:ln>
                          <a:solidFill>
                            <a:schemeClr val="tx1"/>
                          </a:solidFill>
                          <a:effectLst/>
                          <a:latin typeface="Arial" charset="0"/>
                        </a:rPr>
                        <a:t> </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dirty="0" err="1" smtClean="0">
                          <a:ln>
                            <a:noFill/>
                          </a:ln>
                          <a:solidFill>
                            <a:schemeClr val="tx1"/>
                          </a:solidFill>
                          <a:effectLst/>
                          <a:latin typeface="Arial" charset="0"/>
                        </a:rPr>
                        <a:t>ke</a:t>
                      </a:r>
                      <a:endParaRPr kumimoji="0" lang="en-US" sz="1800" b="0" i="0" u="none" strike="noStrike" cap="none" normalizeH="0" baseline="0" dirty="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Pembayaran bunga ke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Bunga yg dibayar (5%xnml)</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dirty="0" err="1" smtClean="0">
                          <a:ln>
                            <a:noFill/>
                          </a:ln>
                          <a:solidFill>
                            <a:schemeClr val="tx1"/>
                          </a:solidFill>
                          <a:effectLst/>
                          <a:latin typeface="Arial" charset="0"/>
                        </a:rPr>
                        <a:t>Amortisasi</a:t>
                      </a:r>
                      <a:r>
                        <a:rPr kumimoji="0" lang="en-US" sz="1800" b="0" i="0" u="none" strike="noStrike" cap="none" normalizeH="0" baseline="0" dirty="0" smtClean="0">
                          <a:ln>
                            <a:noFill/>
                          </a:ln>
                          <a:solidFill>
                            <a:schemeClr val="tx1"/>
                          </a:solidFill>
                          <a:effectLst/>
                          <a:latin typeface="Arial" charset="0"/>
                        </a:rPr>
                        <a:t> </a:t>
                      </a:r>
                      <a:r>
                        <a:rPr kumimoji="0" lang="id-ID" sz="1800" b="0" i="0" u="none" strike="noStrike" cap="none" normalizeH="0" baseline="0" dirty="0" smtClean="0">
                          <a:ln>
                            <a:noFill/>
                          </a:ln>
                          <a:solidFill>
                            <a:schemeClr val="tx1"/>
                          </a:solidFill>
                          <a:effectLst/>
                          <a:latin typeface="Arial" charset="0"/>
                        </a:rPr>
                        <a:t>Dis</a:t>
                      </a:r>
                      <a:r>
                        <a:rPr kumimoji="0" lang="en-US" sz="1800" b="0" i="0" u="none" strike="noStrike" cap="none" normalizeH="0" baseline="0" dirty="0" err="1" smtClean="0">
                          <a:ln>
                            <a:noFill/>
                          </a:ln>
                          <a:solidFill>
                            <a:schemeClr val="tx1"/>
                          </a:solidFill>
                          <a:effectLst/>
                          <a:latin typeface="Arial" charset="0"/>
                        </a:rPr>
                        <a:t>konto</a:t>
                      </a:r>
                      <a:r>
                        <a:rPr kumimoji="0" lang="en-US" sz="1800" b="0" i="0" u="none" strike="noStrike" cap="none" normalizeH="0" baseline="0" dirty="0" smtClean="0">
                          <a:ln>
                            <a:noFill/>
                          </a:ln>
                          <a:solidFill>
                            <a:schemeClr val="tx1"/>
                          </a:solidFill>
                          <a:effectLst/>
                          <a:latin typeface="Arial" charset="0"/>
                        </a:rPr>
                        <a:t> 1/10  x 75.000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Bunga efektif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id-ID" sz="1800" b="0" i="0" u="none" strike="noStrike" cap="none" normalizeH="0" baseline="0" dirty="0" smtClean="0">
                          <a:ln>
                            <a:noFill/>
                          </a:ln>
                          <a:solidFill>
                            <a:schemeClr val="tx1"/>
                          </a:solidFill>
                          <a:effectLst/>
                          <a:latin typeface="Arial" charset="0"/>
                        </a:rPr>
                        <a:t>Dis</a:t>
                      </a:r>
                      <a:r>
                        <a:rPr kumimoji="0" lang="en-US" sz="1800" b="0" i="0" u="none" strike="noStrike" cap="none" normalizeH="0" baseline="0" dirty="0" err="1" smtClean="0">
                          <a:ln>
                            <a:noFill/>
                          </a:ln>
                          <a:solidFill>
                            <a:schemeClr val="tx1"/>
                          </a:solidFill>
                          <a:effectLst/>
                          <a:latin typeface="Arial" charset="0"/>
                        </a:rPr>
                        <a:t>konto</a:t>
                      </a:r>
                      <a:r>
                        <a:rPr kumimoji="0" lang="en-US" sz="1800" b="0" i="0" u="none" strike="noStrike" cap="none" normalizeH="0" baseline="0" dirty="0" smtClean="0">
                          <a:ln>
                            <a:noFill/>
                          </a:ln>
                          <a:solidFill>
                            <a:schemeClr val="tx1"/>
                          </a:solidFill>
                          <a:effectLst/>
                          <a:latin typeface="Arial" charset="0"/>
                        </a:rPr>
                        <a:t> </a:t>
                      </a:r>
                      <a:r>
                        <a:rPr kumimoji="0" lang="en-US" sz="1800" b="0" i="0" u="none" strike="noStrike" cap="none" normalizeH="0" baseline="0" dirty="0" err="1" smtClean="0">
                          <a:ln>
                            <a:noFill/>
                          </a:ln>
                          <a:solidFill>
                            <a:schemeClr val="tx1"/>
                          </a:solidFill>
                          <a:effectLst/>
                          <a:latin typeface="Arial" charset="0"/>
                        </a:rPr>
                        <a:t>obligasi</a:t>
                      </a:r>
                      <a:endParaRPr kumimoji="0" lang="en-US" sz="18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Nilai buku obligasi</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26218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endParaRP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charset="0"/>
                        </a:rPr>
                        <a:t>1</a:t>
                      </a:r>
                    </a:p>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endParaRP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charset="0"/>
                        </a:rPr>
                        <a:t>2</a:t>
                      </a:r>
                    </a:p>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endParaRP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charset="0"/>
                        </a:rPr>
                        <a:t>3</a:t>
                      </a:r>
                    </a:p>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endParaRP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charset="0"/>
                        </a:rPr>
                        <a:t>4</a:t>
                      </a:r>
                    </a:p>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endParaRP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charset="0"/>
                        </a:rPr>
                        <a:t>5</a:t>
                      </a:r>
                    </a:p>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1</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2</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3</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4</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5</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6</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7</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8</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9</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10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50.000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50.000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50.000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50.000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50.000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50.000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50.000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50.000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50.000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50.000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7.500</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7.500</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7.500</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7.500</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7.500</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7.500</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7.500</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7.500</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7.500</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7.500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57.500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57.500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57.500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57.500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57.500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57.500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57.500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57.500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57.500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57.500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75.000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67.500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60.000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52.500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45.000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37.500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30.000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22.500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15.000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7.500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charset="0"/>
                        </a:rPr>
                        <a:t>925.000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charset="0"/>
                        </a:rPr>
                        <a:t>932.500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charset="0"/>
                        </a:rPr>
                        <a:t>940.000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charset="0"/>
                        </a:rPr>
                        <a:t>947.500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charset="0"/>
                        </a:rPr>
                        <a:t>955.000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charset="0"/>
                        </a:rPr>
                        <a:t>962.500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charset="0"/>
                        </a:rPr>
                        <a:t>970.000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charset="0"/>
                        </a:rPr>
                        <a:t>977.500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charset="0"/>
                        </a:rPr>
                        <a:t>985.000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charset="0"/>
                        </a:rPr>
                        <a:t>992.500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charset="0"/>
                        </a:rPr>
                        <a:t>1.000.000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179388" y="500043"/>
            <a:ext cx="8785225" cy="5953146"/>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Tx/>
              <a:buNone/>
              <a:tabLst/>
              <a:defRPr/>
            </a:pP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Metode</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bunga</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efektif</a:t>
            </a: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just" defTabSz="914400" rtl="0" eaLnBrk="1" fontAlgn="auto" latinLnBrk="0" hangingPunct="1">
              <a:lnSpc>
                <a:spcPct val="100000"/>
              </a:lnSpc>
              <a:spcBef>
                <a:spcPct val="20000"/>
              </a:spcBef>
              <a:spcAft>
                <a:spcPts val="0"/>
              </a:spcAft>
              <a:buClrTx/>
              <a:buSzTx/>
              <a:buFontTx/>
              <a:buNone/>
              <a:tabLst/>
              <a:defRPr/>
            </a:pP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Metodebunga</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efektif</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memberikan</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hasil</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perhitungan</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yang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lebih</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teliti</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dibandingkan</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dengan</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metode</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galis</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lurus</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walaupun</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perhitungannya</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lebih</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rumit</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Biaya</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bunga</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efektif</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tiap</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periode</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tidak</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sama</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besarnya</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Biaya</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bunga</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setiap</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periode</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dihitung</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dengan</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mengalikan</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tarif</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bunga</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efektif</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dengan</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nilai</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buku</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obligasi</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Nilai</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buku</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obligasi</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adalah</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nominal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obligasi</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ditambah</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agio</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atau</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dikuarng</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disagio</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obligasi</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yang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belum</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diamortisasi</a:t>
            </a: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just" defTabSz="914400" rtl="0" eaLnBrk="1" fontAlgn="auto" latinLnBrk="0" hangingPunct="1">
              <a:lnSpc>
                <a:spcPct val="100000"/>
              </a:lnSpc>
              <a:spcBef>
                <a:spcPct val="20000"/>
              </a:spcBef>
              <a:spcAft>
                <a:spcPts val="0"/>
              </a:spcAft>
              <a:buClrTx/>
              <a:buSzTx/>
              <a:buFontTx/>
              <a:buNone/>
              <a:tabLst/>
              <a:defRPr/>
            </a:pP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Misalnya</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PT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Risa</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fadila</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mengeluarkan</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obligasi</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nominal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Rp</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1.000.000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umur</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5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tahun</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bunga</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10% per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tahun</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dibayarkan</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setiap</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setengah</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tahun</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Obligasi</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itu</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dijual</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pada</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awal</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periode</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dengan</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harga</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Rp</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1.081.105.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pembeli</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mengharapkan</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bunga</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efektif</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seperti</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yg</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berlaku</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dipasar</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sebesar</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8 %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250825" y="285728"/>
            <a:ext cx="8713788" cy="6238897"/>
          </a:xfrm>
          <a:prstGeom prst="rect">
            <a:avLst/>
          </a:prstGeom>
        </p:spPr>
        <p:txBody>
          <a:bodyPr vert="horz" lIns="91440" tIns="45720" rIns="91440" bIns="45720" rtlCol="0">
            <a:normAutofit/>
          </a:bodyPr>
          <a:lstStyle/>
          <a:p>
            <a:pPr marL="609600" marR="0" lvl="0" indent="-609600" algn="just" defTabSz="914400" rtl="0" eaLnBrk="1" fontAlgn="auto" latinLnBrk="0" hangingPunct="1">
              <a:lnSpc>
                <a:spcPct val="100000"/>
              </a:lnSpc>
              <a:spcBef>
                <a:spcPct val="20000"/>
              </a:spcBef>
              <a:spcAft>
                <a:spcPts val="0"/>
              </a:spcAft>
              <a:buClrTx/>
              <a:buSzTx/>
              <a:buFontTx/>
              <a:buNone/>
              <a:tabLst/>
              <a:defRPr/>
            </a:pP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Harga</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jual</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obligasi</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Rp</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1.081.105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dapat</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dihitung</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sebagai</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berikut</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p>
          <a:p>
            <a:pPr marL="609600" marR="0" lvl="0" indent="-60960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Nilai jatuh tempo obligasi                                             1.000.000</a:t>
            </a:r>
          </a:p>
          <a:p>
            <a:pPr marL="609600" marR="0" lvl="0" indent="-60960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Nilai tunai 1.000.000, bunga 8%, 5 tahun   = 675.560</a:t>
            </a:r>
          </a:p>
          <a:p>
            <a:pPr marL="609600" marR="0" lvl="0" indent="-60960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Nilai tunai bunga Rp 50.000, sepuluh kali</a:t>
            </a:r>
          </a:p>
          <a:p>
            <a:pPr marL="609600" marR="0" lvl="0" indent="-60960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Tiap setengah tahun, dengan tarif 8%         = 405.545</a:t>
            </a:r>
          </a:p>
          <a:p>
            <a:pPr marL="609600" marR="0" lvl="0" indent="-60960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                                                                                -----------</a:t>
            </a:r>
          </a:p>
          <a:p>
            <a:pPr marL="609600" marR="0" lvl="0" indent="-60960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Harga jual obligasi                                                 </a:t>
            </a:r>
            <a:r>
              <a:rPr kumimoji="0" lang="en-US" sz="2400" b="0" i="0" u="none" strike="noStrike" kern="1200" cap="none" spc="0" normalizeH="0" noProof="0" dirty="0" smtClean="0">
                <a:ln>
                  <a:noFill/>
                </a:ln>
                <a:solidFill>
                  <a:schemeClr val="tx1"/>
                </a:solidFill>
                <a:effectLst/>
                <a:uLnTx/>
                <a:uFillTx/>
                <a:latin typeface="+mn-lt"/>
                <a:ea typeface="+mn-ea"/>
                <a:cs typeface="+mn-cs"/>
              </a:rPr>
              <a:t>        </a:t>
            </a:r>
            <a:r>
              <a:rPr kumimoji="0" lang="id-ID" sz="2400" b="0" i="0" u="none" strike="noStrike" kern="1200" cap="none" spc="0" normalizeH="0" baseline="0" noProof="0" dirty="0" smtClean="0">
                <a:ln>
                  <a:noFill/>
                </a:ln>
                <a:solidFill>
                  <a:schemeClr val="tx1"/>
                </a:solidFill>
                <a:effectLst/>
                <a:uLnTx/>
                <a:uFillTx/>
                <a:latin typeface="+mn-lt"/>
                <a:ea typeface="+mn-ea"/>
                <a:cs typeface="+mn-cs"/>
              </a:rPr>
              <a:t> 1.081.105</a:t>
            </a:r>
          </a:p>
          <a:p>
            <a:pPr marL="609600" marR="0" lvl="0" indent="-60960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id-ID" sz="2400" b="0" i="0" u="none" strike="noStrike" kern="1200" cap="none" spc="0" normalizeH="0" baseline="0" noProof="0" dirty="0" smtClean="0">
                <a:ln>
                  <a:noFill/>
                </a:ln>
                <a:solidFill>
                  <a:schemeClr val="tx1"/>
                </a:solidFill>
                <a:effectLst/>
                <a:uLnTx/>
                <a:uFillTx/>
                <a:latin typeface="+mn-lt"/>
                <a:ea typeface="+mn-ea"/>
                <a:cs typeface="+mn-cs"/>
              </a:rPr>
              <a:t> --------------</a:t>
            </a:r>
          </a:p>
          <a:p>
            <a:pPr marL="609600" marR="0" lvl="0" indent="-60960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Agio obligasi                                                                          81.105</a:t>
            </a:r>
          </a:p>
          <a:p>
            <a:pPr marL="609600" marR="0" lvl="0" indent="-60960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a:t>
            </a:r>
          </a:p>
          <a:p>
            <a:pPr marL="609600" marR="0" lvl="0" indent="-609600" algn="just" defTabSz="914400" rtl="0" eaLnBrk="1" fontAlgn="auto" latinLnBrk="0" hangingPunct="1">
              <a:lnSpc>
                <a:spcPct val="100000"/>
              </a:lnSpc>
              <a:spcBef>
                <a:spcPct val="20000"/>
              </a:spcBef>
              <a:spcAft>
                <a:spcPts val="0"/>
              </a:spcAft>
              <a:buClrTx/>
              <a:buSzTx/>
              <a:buFontTx/>
              <a:buAutoNum type="arabicPeriod"/>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periode=10, tarif=4% = 1.000.000 x 0,67556 [P n</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7</a:t>
            </a:r>
            <a:r>
              <a:rPr kumimoji="0" lang="id-ID" sz="2400" b="0" i="0" u="none" strike="noStrike" kern="1200" cap="none" spc="0" normalizeH="0" baseline="0" noProof="0" dirty="0" smtClean="0">
                <a:ln>
                  <a:noFill/>
                </a:ln>
                <a:solidFill>
                  <a:schemeClr val="tx1"/>
                </a:solidFill>
                <a:effectLst/>
                <a:uLnTx/>
                <a:uFillTx/>
                <a:latin typeface="+mn-lt"/>
                <a:ea typeface="+mn-ea"/>
                <a:cs typeface="+mn-cs"/>
              </a:rPr>
              <a:t>i=(1+i)</a:t>
            </a:r>
            <a:r>
              <a:rPr kumimoji="0" lang="id-ID" sz="2400" b="0" i="0" u="none" strike="noStrike" kern="1200" cap="none" spc="0" normalizeH="0" baseline="30000" noProof="0" dirty="0" smtClean="0">
                <a:ln>
                  <a:noFill/>
                </a:ln>
                <a:solidFill>
                  <a:schemeClr val="tx1"/>
                </a:solidFill>
                <a:effectLst/>
                <a:uLnTx/>
                <a:uFillTx/>
                <a:latin typeface="+mn-lt"/>
                <a:ea typeface="+mn-ea"/>
                <a:cs typeface="+mn-cs"/>
              </a:rPr>
              <a:t>-n</a:t>
            </a:r>
            <a:r>
              <a:rPr kumimoji="0" lang="id-ID" sz="2400" b="0" i="0" u="none" strike="noStrike" kern="1200" cap="none" spc="0" normalizeH="0" baseline="0" noProof="0" dirty="0" smtClean="0">
                <a:ln>
                  <a:noFill/>
                </a:ln>
                <a:solidFill>
                  <a:schemeClr val="tx1"/>
                </a:solidFill>
                <a:effectLst/>
                <a:uLnTx/>
                <a:uFillTx/>
                <a:latin typeface="+mn-lt"/>
                <a:ea typeface="+mn-ea"/>
                <a:cs typeface="+mn-cs"/>
              </a:rPr>
              <a:t>]</a:t>
            </a:r>
          </a:p>
          <a:p>
            <a:pPr marL="609600" marR="0" lvl="0" indent="-609600" algn="just" defTabSz="914400" rtl="0" eaLnBrk="1" fontAlgn="auto" latinLnBrk="0" hangingPunct="1">
              <a:lnSpc>
                <a:spcPct val="100000"/>
              </a:lnSpc>
              <a:spcBef>
                <a:spcPct val="20000"/>
              </a:spcBef>
              <a:spcAft>
                <a:spcPts val="0"/>
              </a:spcAft>
              <a:buClrTx/>
              <a:buSzTx/>
              <a:buFontTx/>
              <a:buAutoNum type="arabicPeriod"/>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periode=10, tarif=4%=50.000 x 8,11090 (Pn</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7</a:t>
            </a:r>
            <a:r>
              <a:rPr kumimoji="0" lang="id-ID" sz="2400" b="0" i="0" u="none" strike="noStrike" kern="1200" cap="none" spc="0" normalizeH="0" baseline="0" noProof="0" dirty="0" smtClean="0">
                <a:ln>
                  <a:noFill/>
                </a:ln>
                <a:solidFill>
                  <a:schemeClr val="tx1"/>
                </a:solidFill>
                <a:effectLst/>
                <a:uLnTx/>
                <a:uFillTx/>
                <a:latin typeface="+mn-lt"/>
                <a:ea typeface="+mn-ea"/>
                <a:cs typeface="+mn-cs"/>
              </a:rPr>
              <a:t>i= </a:t>
            </a:r>
            <a:r>
              <a:rPr kumimoji="0" lang="id-ID" sz="2400" b="0" i="0" u="sng" strike="noStrike" kern="1200" cap="none" spc="0" normalizeH="0" baseline="0" noProof="0" dirty="0" smtClean="0">
                <a:ln>
                  <a:noFill/>
                </a:ln>
                <a:solidFill>
                  <a:schemeClr val="tx1"/>
                </a:solidFill>
                <a:effectLst/>
                <a:uLnTx/>
                <a:uFillTx/>
                <a:latin typeface="+mn-lt"/>
                <a:ea typeface="+mn-ea"/>
                <a:cs typeface="+mn-cs"/>
              </a:rPr>
              <a:t>1-P n</a:t>
            </a:r>
            <a:r>
              <a:rPr kumimoji="0" lang="en-US" sz="2400" b="0" i="0" u="sng" strike="noStrike" kern="1200" cap="none" spc="0" normalizeH="0" baseline="0" noProof="0" dirty="0" smtClean="0">
                <a:ln>
                  <a:noFill/>
                </a:ln>
                <a:solidFill>
                  <a:schemeClr val="tx1"/>
                </a:solidFill>
                <a:effectLst/>
                <a:uLnTx/>
                <a:uFillTx/>
                <a:latin typeface="+mn-lt"/>
                <a:ea typeface="+mn-ea"/>
                <a:cs typeface="+mn-cs"/>
              </a:rPr>
              <a:t>7</a:t>
            </a:r>
            <a:r>
              <a:rPr kumimoji="0" lang="id-ID" sz="2400" b="0" i="0" u="sng" strike="noStrike" kern="1200" cap="none" spc="0" normalizeH="0" baseline="0" noProof="0" dirty="0" smtClean="0">
                <a:ln>
                  <a:noFill/>
                </a:ln>
                <a:solidFill>
                  <a:schemeClr val="tx1"/>
                </a:solidFill>
                <a:effectLst/>
                <a:uLnTx/>
                <a:uFillTx/>
                <a:latin typeface="+mn-lt"/>
                <a:ea typeface="+mn-ea"/>
                <a:cs typeface="+mn-cs"/>
              </a:rPr>
              <a:t>i  )</a:t>
            </a:r>
          </a:p>
          <a:p>
            <a:pPr marL="609600" marR="0" lvl="0" indent="-60960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                                                                                                    i</a:t>
            </a: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357158" y="285729"/>
            <a:ext cx="7067550" cy="500065"/>
          </a:xfrm>
          <a:prstGeom prst="rect">
            <a:avLst/>
          </a:prstGeom>
        </p:spPr>
        <p:txBody>
          <a:bodyPr vert="horz" lIns="91440" tIns="45720" rIns="91440" bIns="45720" rtlCol="0">
            <a:normAutofit/>
          </a:bodyPr>
          <a:lstStyle/>
          <a:p>
            <a:pPr marL="342900" marR="0" lvl="0" indent="-342900" algn="just" defTabSz="914400" rtl="0" eaLnBrk="1" fontAlgn="auto" latinLnBrk="0" hangingPunct="1">
              <a:lnSpc>
                <a:spcPct val="100000"/>
              </a:lnSpc>
              <a:spcBef>
                <a:spcPct val="20000"/>
              </a:spcBef>
              <a:spcAft>
                <a:spcPts val="0"/>
              </a:spcAft>
              <a:buClrTx/>
              <a:buSzTx/>
              <a:buFontTx/>
              <a:buNone/>
              <a:tabLst/>
              <a:defRPr/>
            </a:pPr>
            <a:r>
              <a:rPr kumimoji="0" lang="id-ID" sz="2000" b="0" i="0" u="none" strike="noStrike" kern="1200" cap="none" spc="0" normalizeH="0" baseline="0" noProof="0" dirty="0" smtClean="0">
                <a:ln>
                  <a:noFill/>
                </a:ln>
                <a:solidFill>
                  <a:schemeClr val="tx1"/>
                </a:solidFill>
                <a:effectLst/>
                <a:uLnTx/>
                <a:uFillTx/>
                <a:latin typeface="+mn-lt"/>
                <a:ea typeface="+mn-ea"/>
                <a:cs typeface="+mn-cs"/>
              </a:rPr>
              <a:t>Tabel perhitungan amortisasi agio metode bunga efektif</a:t>
            </a:r>
          </a:p>
          <a:p>
            <a:pPr marL="342900" marR="0" lvl="0" indent="-342900" algn="just" defTabSz="914400" rtl="0" eaLnBrk="1" fontAlgn="auto" latinLnBrk="0" hangingPunct="1">
              <a:lnSpc>
                <a:spcPct val="100000"/>
              </a:lnSpc>
              <a:spcBef>
                <a:spcPct val="20000"/>
              </a:spcBef>
              <a:spcAft>
                <a:spcPts val="0"/>
              </a:spcAft>
              <a:buClrTx/>
              <a:buSzTx/>
              <a:buFontTx/>
              <a:buNone/>
              <a:tabLst/>
              <a:defRPr/>
            </a:pPr>
            <a:endParaRPr kumimoji="0" lang="en-US" sz="2000" b="0" i="0" u="none" strike="noStrike" kern="1200" cap="none" spc="0" normalizeH="0" baseline="0" noProof="0" dirty="0" smtClean="0">
              <a:ln>
                <a:noFill/>
              </a:ln>
              <a:solidFill>
                <a:schemeClr val="tx1"/>
              </a:solidFill>
              <a:effectLst/>
              <a:uLnTx/>
              <a:uFillTx/>
              <a:latin typeface="+mn-lt"/>
              <a:ea typeface="+mn-ea"/>
              <a:cs typeface="+mn-cs"/>
            </a:endParaRPr>
          </a:p>
        </p:txBody>
      </p:sp>
      <p:graphicFrame>
        <p:nvGraphicFramePr>
          <p:cNvPr id="5" name="Group 43"/>
          <p:cNvGraphicFramePr>
            <a:graphicFrameLocks/>
          </p:cNvGraphicFramePr>
          <p:nvPr/>
        </p:nvGraphicFramePr>
        <p:xfrm>
          <a:off x="285720" y="857232"/>
          <a:ext cx="8569325" cy="4274816"/>
        </p:xfrm>
        <a:graphic>
          <a:graphicData uri="http://schemas.openxmlformats.org/drawingml/2006/table">
            <a:tbl>
              <a:tblPr/>
              <a:tblGrid>
                <a:gridCol w="863600"/>
                <a:gridCol w="1081088"/>
                <a:gridCol w="1439862"/>
                <a:gridCol w="1368425"/>
                <a:gridCol w="1295400"/>
                <a:gridCol w="2520950"/>
              </a:tblGrid>
              <a:tr h="104854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dirty="0" smtClean="0">
                          <a:ln>
                            <a:noFill/>
                          </a:ln>
                          <a:solidFill>
                            <a:schemeClr val="tx1"/>
                          </a:solidFill>
                          <a:effectLst/>
                          <a:latin typeface="Arial" charset="0"/>
                        </a:rPr>
                        <a:t>Tahun</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dirty="0" smtClean="0">
                          <a:ln>
                            <a:noFill/>
                          </a:ln>
                          <a:solidFill>
                            <a:schemeClr val="tx1"/>
                          </a:solidFill>
                          <a:effectLst/>
                          <a:latin typeface="Arial" charset="0"/>
                        </a:rPr>
                        <a:t>ke</a:t>
                      </a:r>
                      <a:endParaRPr kumimoji="0" lang="en-US" sz="1400" b="0" i="0" u="none" strike="noStrike" cap="none" normalizeH="0" baseline="0" dirty="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Pembayaran bunga ke</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dirty="0" smtClean="0">
                          <a:ln>
                            <a:noFill/>
                          </a:ln>
                          <a:solidFill>
                            <a:schemeClr val="tx1"/>
                          </a:solidFill>
                          <a:effectLst/>
                          <a:latin typeface="Arial" charset="0"/>
                        </a:rPr>
                        <a:t>Debit</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dirty="0" smtClean="0">
                          <a:ln>
                            <a:noFill/>
                          </a:ln>
                          <a:solidFill>
                            <a:schemeClr val="tx1"/>
                          </a:solidFill>
                          <a:effectLst/>
                          <a:latin typeface="Arial" charset="0"/>
                        </a:rPr>
                        <a:t>Biaya bunga</a:t>
                      </a:r>
                      <a:endParaRPr kumimoji="0" lang="en-US" sz="14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dirty="0" smtClean="0">
                          <a:ln>
                            <a:noFill/>
                          </a:ln>
                          <a:solidFill>
                            <a:schemeClr val="tx1"/>
                          </a:solidFill>
                          <a:effectLst/>
                          <a:latin typeface="Arial" charset="0"/>
                        </a:rPr>
                        <a:t>Debit</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400" b="0" i="0" u="none" strike="noStrike" cap="none" normalizeH="0" baseline="0" dirty="0" err="1" smtClean="0">
                          <a:ln>
                            <a:noFill/>
                          </a:ln>
                          <a:solidFill>
                            <a:schemeClr val="tx1"/>
                          </a:solidFill>
                          <a:effectLst/>
                          <a:latin typeface="Arial" charset="0"/>
                        </a:rPr>
                        <a:t>Premi</a:t>
                      </a:r>
                      <a:r>
                        <a:rPr kumimoji="0" lang="id-ID" sz="1400" b="0" i="0" u="none" strike="noStrike" cap="none" normalizeH="0" baseline="0" dirty="0" smtClean="0">
                          <a:ln>
                            <a:noFill/>
                          </a:ln>
                          <a:solidFill>
                            <a:schemeClr val="tx1"/>
                          </a:solidFill>
                          <a:effectLst/>
                          <a:latin typeface="Arial" charset="0"/>
                        </a:rPr>
                        <a:t> obligsi</a:t>
                      </a:r>
                      <a:endParaRPr kumimoji="0" lang="en-US" sz="14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Kredit kas</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(bunga yg dibayar)</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Nilai buku obligasi</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226276">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id-ID" sz="1400" b="0" i="0" u="none" strike="noStrike" cap="none" normalizeH="0" baseline="0" smtClean="0">
                        <a:ln>
                          <a:noFill/>
                        </a:ln>
                        <a:solidFill>
                          <a:schemeClr val="tx1"/>
                        </a:solidFill>
                        <a:effectLst/>
                        <a:latin typeface="Arial" charset="0"/>
                      </a:endParaRPr>
                    </a:p>
                    <a:p>
                      <a:pPr marL="0" marR="0" lvl="0" indent="0" algn="ctr"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1</a:t>
                      </a:r>
                    </a:p>
                    <a:p>
                      <a:pPr marL="0" marR="0" lvl="0" indent="0" algn="ctr" defTabSz="914400" rtl="0" eaLnBrk="0" fontAlgn="base" latinLnBrk="0" hangingPunct="0">
                        <a:lnSpc>
                          <a:spcPct val="100000"/>
                        </a:lnSpc>
                        <a:spcBef>
                          <a:spcPct val="20000"/>
                        </a:spcBef>
                        <a:spcAft>
                          <a:spcPct val="0"/>
                        </a:spcAft>
                        <a:buClrTx/>
                        <a:buSzTx/>
                        <a:buFontTx/>
                        <a:buNone/>
                        <a:tabLst/>
                      </a:pPr>
                      <a:endParaRPr kumimoji="0" lang="id-ID" sz="1400" b="0" i="0" u="none" strike="noStrike" cap="none" normalizeH="0" baseline="0" smtClean="0">
                        <a:ln>
                          <a:noFill/>
                        </a:ln>
                        <a:solidFill>
                          <a:schemeClr val="tx1"/>
                        </a:solidFill>
                        <a:effectLst/>
                        <a:latin typeface="Arial" charset="0"/>
                      </a:endParaRPr>
                    </a:p>
                    <a:p>
                      <a:pPr marL="0" marR="0" lvl="0" indent="0" algn="ctr"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2</a:t>
                      </a:r>
                    </a:p>
                    <a:p>
                      <a:pPr marL="0" marR="0" lvl="0" indent="0" algn="ctr" defTabSz="914400" rtl="0" eaLnBrk="0" fontAlgn="base" latinLnBrk="0" hangingPunct="0">
                        <a:lnSpc>
                          <a:spcPct val="100000"/>
                        </a:lnSpc>
                        <a:spcBef>
                          <a:spcPct val="20000"/>
                        </a:spcBef>
                        <a:spcAft>
                          <a:spcPct val="0"/>
                        </a:spcAft>
                        <a:buClrTx/>
                        <a:buSzTx/>
                        <a:buFontTx/>
                        <a:buNone/>
                        <a:tabLst/>
                      </a:pPr>
                      <a:endParaRPr kumimoji="0" lang="id-ID" sz="1400" b="0" i="0" u="none" strike="noStrike" cap="none" normalizeH="0" baseline="0" smtClean="0">
                        <a:ln>
                          <a:noFill/>
                        </a:ln>
                        <a:solidFill>
                          <a:schemeClr val="tx1"/>
                        </a:solidFill>
                        <a:effectLst/>
                        <a:latin typeface="Arial" charset="0"/>
                      </a:endParaRPr>
                    </a:p>
                    <a:p>
                      <a:pPr marL="0" marR="0" lvl="0" indent="0" algn="ctr"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3</a:t>
                      </a:r>
                    </a:p>
                    <a:p>
                      <a:pPr marL="0" marR="0" lvl="0" indent="0" algn="ctr" defTabSz="914400" rtl="0" eaLnBrk="0" fontAlgn="base" latinLnBrk="0" hangingPunct="0">
                        <a:lnSpc>
                          <a:spcPct val="100000"/>
                        </a:lnSpc>
                        <a:spcBef>
                          <a:spcPct val="20000"/>
                        </a:spcBef>
                        <a:spcAft>
                          <a:spcPct val="0"/>
                        </a:spcAft>
                        <a:buClrTx/>
                        <a:buSzTx/>
                        <a:buFontTx/>
                        <a:buNone/>
                        <a:tabLst/>
                      </a:pPr>
                      <a:endParaRPr kumimoji="0" lang="id-ID" sz="1400" b="0" i="0" u="none" strike="noStrike" cap="none" normalizeH="0" baseline="0" smtClean="0">
                        <a:ln>
                          <a:noFill/>
                        </a:ln>
                        <a:solidFill>
                          <a:schemeClr val="tx1"/>
                        </a:solidFill>
                        <a:effectLst/>
                        <a:latin typeface="Arial" charset="0"/>
                      </a:endParaRPr>
                    </a:p>
                    <a:p>
                      <a:pPr marL="0" marR="0" lvl="0" indent="0" algn="ctr"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4</a:t>
                      </a:r>
                    </a:p>
                    <a:p>
                      <a:pPr marL="0" marR="0" lvl="0" indent="0" algn="ctr" defTabSz="914400" rtl="0" eaLnBrk="0" fontAlgn="base" latinLnBrk="0" hangingPunct="0">
                        <a:lnSpc>
                          <a:spcPct val="100000"/>
                        </a:lnSpc>
                        <a:spcBef>
                          <a:spcPct val="20000"/>
                        </a:spcBef>
                        <a:spcAft>
                          <a:spcPct val="0"/>
                        </a:spcAft>
                        <a:buClrTx/>
                        <a:buSzTx/>
                        <a:buFontTx/>
                        <a:buNone/>
                        <a:tabLst/>
                      </a:pPr>
                      <a:endParaRPr kumimoji="0" lang="id-ID" sz="1400" b="0" i="0" u="none" strike="noStrike" cap="none" normalizeH="0" baseline="0" smtClean="0">
                        <a:ln>
                          <a:noFill/>
                        </a:ln>
                        <a:solidFill>
                          <a:schemeClr val="tx1"/>
                        </a:solidFill>
                        <a:effectLst/>
                        <a:latin typeface="Arial" charset="0"/>
                      </a:endParaRPr>
                    </a:p>
                    <a:p>
                      <a:pPr marL="0" marR="0" lvl="0" indent="0" algn="ctr"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5</a:t>
                      </a:r>
                    </a:p>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14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id-ID" sz="1400" b="0" i="0" u="none" strike="noStrike" cap="none" normalizeH="0" baseline="0" smtClean="0">
                        <a:ln>
                          <a:noFill/>
                        </a:ln>
                        <a:solidFill>
                          <a:schemeClr val="tx1"/>
                        </a:solidFill>
                        <a:effectLst/>
                        <a:latin typeface="Arial" charset="0"/>
                      </a:endParaRPr>
                    </a:p>
                    <a:p>
                      <a:pPr marL="0" marR="0" lvl="0" indent="0" algn="ctr"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1</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2</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1</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2</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1</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2</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1</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2</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1</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2</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d-ID" sz="1400" b="0" i="0" u="none" strike="noStrike" cap="none" normalizeH="0" baseline="0" dirty="0" smtClean="0">
                        <a:ln>
                          <a:noFill/>
                        </a:ln>
                        <a:solidFill>
                          <a:schemeClr val="tx1"/>
                        </a:solidFill>
                        <a:effectLst/>
                        <a:latin typeface="Arial" charset="0"/>
                      </a:endParaRP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dirty="0" smtClean="0">
                          <a:ln>
                            <a:noFill/>
                          </a:ln>
                          <a:solidFill>
                            <a:schemeClr val="tx1"/>
                          </a:solidFill>
                          <a:effectLst/>
                          <a:latin typeface="Arial" charset="0"/>
                        </a:rPr>
                        <a:t>43.244,20</a:t>
                      </a:r>
                      <a:r>
                        <a:rPr kumimoji="0" lang="id-ID" sz="1400" b="0" i="0" u="none" strike="noStrike" cap="none" normalizeH="0" baseline="30000" dirty="0" smtClean="0">
                          <a:ln>
                            <a:noFill/>
                          </a:ln>
                          <a:solidFill>
                            <a:schemeClr val="tx1"/>
                          </a:solidFill>
                          <a:effectLst/>
                          <a:latin typeface="Arial" charset="0"/>
                        </a:rPr>
                        <a:t>1)</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dirty="0" smtClean="0">
                          <a:ln>
                            <a:noFill/>
                          </a:ln>
                          <a:solidFill>
                            <a:schemeClr val="tx1"/>
                          </a:solidFill>
                          <a:effectLst/>
                          <a:latin typeface="Arial" charset="0"/>
                        </a:rPr>
                        <a:t>42.973,97</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dirty="0" smtClean="0">
                          <a:ln>
                            <a:noFill/>
                          </a:ln>
                          <a:solidFill>
                            <a:schemeClr val="tx1"/>
                          </a:solidFill>
                          <a:effectLst/>
                          <a:latin typeface="Arial" charset="0"/>
                        </a:rPr>
                        <a:t>42.692,92</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dirty="0" smtClean="0">
                          <a:ln>
                            <a:noFill/>
                          </a:ln>
                          <a:solidFill>
                            <a:schemeClr val="tx1"/>
                          </a:solidFill>
                          <a:effectLst/>
                          <a:latin typeface="Arial" charset="0"/>
                        </a:rPr>
                        <a:t>42.400,64</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dirty="0" smtClean="0">
                          <a:ln>
                            <a:noFill/>
                          </a:ln>
                          <a:solidFill>
                            <a:schemeClr val="tx1"/>
                          </a:solidFill>
                          <a:effectLst/>
                          <a:latin typeface="Arial" charset="0"/>
                        </a:rPr>
                        <a:t>42.096,67</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dirty="0" smtClean="0">
                          <a:ln>
                            <a:noFill/>
                          </a:ln>
                          <a:solidFill>
                            <a:schemeClr val="tx1"/>
                          </a:solidFill>
                          <a:effectLst/>
                          <a:latin typeface="Arial" charset="0"/>
                        </a:rPr>
                        <a:t>41.780,54</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dirty="0" smtClean="0">
                          <a:ln>
                            <a:noFill/>
                          </a:ln>
                          <a:solidFill>
                            <a:schemeClr val="tx1"/>
                          </a:solidFill>
                          <a:effectLst/>
                          <a:latin typeface="Arial" charset="0"/>
                        </a:rPr>
                        <a:t>41.451,76</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dirty="0" smtClean="0">
                          <a:ln>
                            <a:noFill/>
                          </a:ln>
                          <a:solidFill>
                            <a:schemeClr val="tx1"/>
                          </a:solidFill>
                          <a:effectLst/>
                          <a:latin typeface="Arial" charset="0"/>
                        </a:rPr>
                        <a:t>41.109,84</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dirty="0" smtClean="0">
                          <a:ln>
                            <a:noFill/>
                          </a:ln>
                          <a:solidFill>
                            <a:schemeClr val="tx1"/>
                          </a:solidFill>
                          <a:effectLst/>
                          <a:latin typeface="Arial" charset="0"/>
                        </a:rPr>
                        <a:t>40.754,23</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dirty="0" smtClean="0">
                          <a:ln>
                            <a:noFill/>
                          </a:ln>
                          <a:solidFill>
                            <a:schemeClr val="tx1"/>
                          </a:solidFill>
                          <a:effectLst/>
                          <a:latin typeface="Arial" charset="0"/>
                        </a:rPr>
                        <a:t>40.384,40</a:t>
                      </a:r>
                      <a:endParaRPr kumimoji="0" lang="en-US" sz="14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d-ID" sz="1400" b="0" i="0" u="none" strike="noStrike" cap="none" normalizeH="0" baseline="0" dirty="0" smtClean="0">
                        <a:ln>
                          <a:noFill/>
                        </a:ln>
                        <a:solidFill>
                          <a:schemeClr val="tx1"/>
                        </a:solidFill>
                        <a:effectLst/>
                        <a:latin typeface="Arial" charset="0"/>
                      </a:endParaRP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dirty="0" smtClean="0">
                          <a:ln>
                            <a:noFill/>
                          </a:ln>
                          <a:solidFill>
                            <a:schemeClr val="tx1"/>
                          </a:solidFill>
                          <a:effectLst/>
                          <a:latin typeface="Arial" charset="0"/>
                        </a:rPr>
                        <a:t>6.755,80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dirty="0" smtClean="0">
                          <a:ln>
                            <a:noFill/>
                          </a:ln>
                          <a:solidFill>
                            <a:schemeClr val="tx1"/>
                          </a:solidFill>
                          <a:effectLst/>
                          <a:latin typeface="Arial" charset="0"/>
                        </a:rPr>
                        <a:t>7.026,03</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dirty="0" smtClean="0">
                          <a:ln>
                            <a:noFill/>
                          </a:ln>
                          <a:solidFill>
                            <a:schemeClr val="tx1"/>
                          </a:solidFill>
                          <a:effectLst/>
                          <a:latin typeface="Arial" charset="0"/>
                        </a:rPr>
                        <a:t>7.307,07</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dirty="0" smtClean="0">
                          <a:ln>
                            <a:noFill/>
                          </a:ln>
                          <a:solidFill>
                            <a:schemeClr val="tx1"/>
                          </a:solidFill>
                          <a:effectLst/>
                          <a:latin typeface="Arial" charset="0"/>
                        </a:rPr>
                        <a:t>7.599,36</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dirty="0" smtClean="0">
                          <a:ln>
                            <a:noFill/>
                          </a:ln>
                          <a:solidFill>
                            <a:schemeClr val="tx1"/>
                          </a:solidFill>
                          <a:effectLst/>
                          <a:latin typeface="Arial" charset="0"/>
                        </a:rPr>
                        <a:t>7.903,33</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dirty="0" smtClean="0">
                          <a:ln>
                            <a:noFill/>
                          </a:ln>
                          <a:solidFill>
                            <a:schemeClr val="tx1"/>
                          </a:solidFill>
                          <a:effectLst/>
                          <a:latin typeface="Arial" charset="0"/>
                        </a:rPr>
                        <a:t>8.219,46</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dirty="0" smtClean="0">
                          <a:ln>
                            <a:noFill/>
                          </a:ln>
                          <a:solidFill>
                            <a:schemeClr val="tx1"/>
                          </a:solidFill>
                          <a:effectLst/>
                          <a:latin typeface="Arial" charset="0"/>
                        </a:rPr>
                        <a:t>8.548,24</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dirty="0" smtClean="0">
                          <a:ln>
                            <a:noFill/>
                          </a:ln>
                          <a:solidFill>
                            <a:schemeClr val="tx1"/>
                          </a:solidFill>
                          <a:effectLst/>
                          <a:latin typeface="Arial" charset="0"/>
                        </a:rPr>
                        <a:t>8.890,16</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dirty="0" smtClean="0">
                          <a:ln>
                            <a:noFill/>
                          </a:ln>
                          <a:solidFill>
                            <a:schemeClr val="tx1"/>
                          </a:solidFill>
                          <a:effectLst/>
                          <a:latin typeface="Arial" charset="0"/>
                        </a:rPr>
                        <a:t>9.245,77</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dirty="0" smtClean="0">
                          <a:ln>
                            <a:noFill/>
                          </a:ln>
                          <a:solidFill>
                            <a:schemeClr val="tx1"/>
                          </a:solidFill>
                          <a:effectLst/>
                          <a:latin typeface="Arial" charset="0"/>
                        </a:rPr>
                        <a:t>9.615,60</a:t>
                      </a:r>
                      <a:endParaRPr kumimoji="0" lang="en-US" sz="14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d-ID" sz="1400" b="0" i="0" u="none" strike="noStrike" cap="none" normalizeH="0" baseline="0" smtClean="0">
                        <a:ln>
                          <a:noFill/>
                        </a:ln>
                        <a:solidFill>
                          <a:schemeClr val="tx1"/>
                        </a:solidFill>
                        <a:effectLst/>
                        <a:latin typeface="Arial" charset="0"/>
                      </a:endParaRP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50.000 </a:t>
                      </a:r>
                      <a:r>
                        <a:rPr kumimoji="0" lang="id-ID" sz="1400" b="0" i="0" u="none" strike="noStrike" cap="none" normalizeH="0" baseline="30000" smtClean="0">
                          <a:ln>
                            <a:noFill/>
                          </a:ln>
                          <a:solidFill>
                            <a:schemeClr val="tx1"/>
                          </a:solidFill>
                          <a:effectLst/>
                          <a:latin typeface="Arial" charset="0"/>
                        </a:rPr>
                        <a:t>2)</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50.000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50.000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50.000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50.000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50.000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50.000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50.000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50.000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50.000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dirty="0" smtClean="0">
                          <a:ln>
                            <a:noFill/>
                          </a:ln>
                          <a:solidFill>
                            <a:schemeClr val="tx1"/>
                          </a:solidFill>
                          <a:effectLst/>
                          <a:latin typeface="Arial" charset="0"/>
                        </a:rPr>
                        <a:t>1.081.105</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dirty="0" smtClean="0">
                          <a:ln>
                            <a:noFill/>
                          </a:ln>
                          <a:solidFill>
                            <a:schemeClr val="tx1"/>
                          </a:solidFill>
                          <a:effectLst/>
                          <a:latin typeface="Arial" charset="0"/>
                        </a:rPr>
                        <a:t>1.074.349,20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dirty="0" smtClean="0">
                          <a:ln>
                            <a:noFill/>
                          </a:ln>
                          <a:solidFill>
                            <a:schemeClr val="tx1"/>
                          </a:solidFill>
                          <a:effectLst/>
                          <a:latin typeface="Arial" charset="0"/>
                        </a:rPr>
                        <a:t>1.067.323,17</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dirty="0" smtClean="0">
                          <a:ln>
                            <a:noFill/>
                          </a:ln>
                          <a:solidFill>
                            <a:schemeClr val="tx1"/>
                          </a:solidFill>
                          <a:effectLst/>
                          <a:latin typeface="Arial" charset="0"/>
                        </a:rPr>
                        <a:t>1.060.016,10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dirty="0" smtClean="0">
                          <a:ln>
                            <a:noFill/>
                          </a:ln>
                          <a:solidFill>
                            <a:schemeClr val="tx1"/>
                          </a:solidFill>
                          <a:effectLst/>
                          <a:latin typeface="Arial" charset="0"/>
                        </a:rPr>
                        <a:t>1.052.416,80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dirty="0" smtClean="0">
                          <a:ln>
                            <a:noFill/>
                          </a:ln>
                          <a:solidFill>
                            <a:schemeClr val="tx1"/>
                          </a:solidFill>
                          <a:effectLst/>
                          <a:latin typeface="Arial" charset="0"/>
                        </a:rPr>
                        <a:t>1.044.513,50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dirty="0" smtClean="0">
                          <a:ln>
                            <a:noFill/>
                          </a:ln>
                          <a:solidFill>
                            <a:schemeClr val="tx1"/>
                          </a:solidFill>
                          <a:effectLst/>
                          <a:latin typeface="Arial" charset="0"/>
                        </a:rPr>
                        <a:t>1.036.294,10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dirty="0" smtClean="0">
                          <a:ln>
                            <a:noFill/>
                          </a:ln>
                          <a:solidFill>
                            <a:schemeClr val="tx1"/>
                          </a:solidFill>
                          <a:effectLst/>
                          <a:latin typeface="Arial" charset="0"/>
                        </a:rPr>
                        <a:t>1.027.745,90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dirty="0" smtClean="0">
                          <a:ln>
                            <a:noFill/>
                          </a:ln>
                          <a:solidFill>
                            <a:schemeClr val="tx1"/>
                          </a:solidFill>
                          <a:effectLst/>
                          <a:latin typeface="Arial" charset="0"/>
                        </a:rPr>
                        <a:t>1.018.855,80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dirty="0" smtClean="0">
                          <a:ln>
                            <a:noFill/>
                          </a:ln>
                          <a:solidFill>
                            <a:schemeClr val="tx1"/>
                          </a:solidFill>
                          <a:effectLst/>
                          <a:latin typeface="Arial" charset="0"/>
                        </a:rPr>
                        <a:t>1.009.610,10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dirty="0" smtClean="0">
                          <a:ln>
                            <a:noFill/>
                          </a:ln>
                          <a:solidFill>
                            <a:schemeClr val="tx1"/>
                          </a:solidFill>
                          <a:effectLst/>
                          <a:latin typeface="Arial" charset="0"/>
                        </a:rPr>
                        <a:t>1.000.000 </a:t>
                      </a:r>
                      <a:r>
                        <a:rPr kumimoji="0" lang="id-ID" sz="1400" b="0" i="0" u="none" strike="noStrike" cap="none" normalizeH="0" baseline="30000" dirty="0" smtClean="0">
                          <a:ln>
                            <a:noFill/>
                          </a:ln>
                          <a:solidFill>
                            <a:schemeClr val="tx1"/>
                          </a:solidFill>
                          <a:effectLst/>
                          <a:latin typeface="Arial" charset="0"/>
                        </a:rPr>
                        <a:t>*)</a:t>
                      </a:r>
                      <a:endParaRPr kumimoji="0" lang="en-US" sz="1400" b="0" i="0" u="none" strike="noStrike" cap="none" normalizeH="0" baseline="3000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6" name="Rectangle 5"/>
          <p:cNvSpPr/>
          <p:nvPr/>
        </p:nvSpPr>
        <p:spPr>
          <a:xfrm>
            <a:off x="357158" y="5183889"/>
            <a:ext cx="8501122" cy="1600438"/>
          </a:xfrm>
          <a:prstGeom prst="rect">
            <a:avLst/>
          </a:prstGeom>
        </p:spPr>
        <p:txBody>
          <a:bodyPr wrap="square">
            <a:spAutoFit/>
          </a:bodyPr>
          <a:lstStyle/>
          <a:p>
            <a:pPr marL="609600" lvl="0" indent="-609600" algn="just">
              <a:spcBef>
                <a:spcPct val="20000"/>
              </a:spcBef>
              <a:defRPr/>
            </a:pPr>
            <a:r>
              <a:rPr lang="id-ID" sz="1400" dirty="0" smtClean="0"/>
              <a:t>Keterangan</a:t>
            </a:r>
          </a:p>
          <a:p>
            <a:pPr marL="609600" lvl="0" indent="-609600" algn="just">
              <a:spcBef>
                <a:spcPct val="20000"/>
              </a:spcBef>
              <a:buFontTx/>
              <a:buAutoNum type="arabicParenR"/>
              <a:defRPr/>
            </a:pPr>
            <a:r>
              <a:rPr lang="id-ID" sz="1400" dirty="0" smtClean="0"/>
              <a:t>Rp 1.081.105 x 8% x 6/12 = Rp 43.244,20</a:t>
            </a:r>
          </a:p>
          <a:p>
            <a:pPr marL="609600" lvl="0" indent="-609600" algn="just">
              <a:spcBef>
                <a:spcPct val="20000"/>
              </a:spcBef>
              <a:buFontTx/>
              <a:buAutoNum type="arabicParenR"/>
              <a:defRPr/>
            </a:pPr>
            <a:r>
              <a:rPr lang="id-ID" sz="1400" dirty="0" smtClean="0"/>
              <a:t>Rp 1.000.000 x 10% x 6/12 = Rp 50.000</a:t>
            </a:r>
          </a:p>
          <a:p>
            <a:pPr marL="609600" lvl="0" indent="-609600" algn="just">
              <a:spcBef>
                <a:spcPct val="20000"/>
              </a:spcBef>
              <a:buFontTx/>
              <a:buAutoNum type="arabicParenR"/>
              <a:defRPr/>
            </a:pPr>
            <a:r>
              <a:rPr lang="id-ID" sz="1400" dirty="0" smtClean="0"/>
              <a:t>Rp 50.000 - Rp 43.244,20 = Rp 6.755,80</a:t>
            </a:r>
          </a:p>
          <a:p>
            <a:pPr marL="609600" lvl="0" indent="-609600" algn="just">
              <a:spcBef>
                <a:spcPct val="20000"/>
              </a:spcBef>
              <a:buFontTx/>
              <a:buAutoNum type="arabicParenR"/>
              <a:defRPr/>
            </a:pPr>
            <a:r>
              <a:rPr lang="id-ID" sz="1400" dirty="0" smtClean="0"/>
              <a:t>Rp 1.081.105 - Rp 6.755,80 = Rp 1.074.349,20</a:t>
            </a:r>
          </a:p>
          <a:p>
            <a:pPr marL="609600" lvl="0" indent="-609600" algn="just">
              <a:spcBef>
                <a:spcPct val="20000"/>
              </a:spcBef>
              <a:defRPr/>
            </a:pPr>
            <a:r>
              <a:rPr lang="id-ID" sz="1400" dirty="0" smtClean="0"/>
              <a:t>*) dibulatkan</a:t>
            </a:r>
            <a:endParaRPr lang="en-US" sz="1400"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179388" y="500043"/>
            <a:ext cx="8785225" cy="5953146"/>
          </a:xfrm>
          <a:prstGeom prst="rect">
            <a:avLst/>
          </a:prstGeom>
        </p:spPr>
        <p:txBody>
          <a:bodyPr vert="horz" lIns="91440" tIns="45720" rIns="91440" bIns="45720" rtlCol="0">
            <a:normAutofit fontScale="92500"/>
          </a:bodyPr>
          <a:lstStyle/>
          <a:p>
            <a:pPr marL="342900" marR="0" lvl="0" indent="-342900" algn="l" defTabSz="914400" rtl="0" eaLnBrk="1" fontAlgn="auto" latinLnBrk="0" hangingPunct="1">
              <a:lnSpc>
                <a:spcPct val="100000"/>
              </a:lnSpc>
              <a:spcBef>
                <a:spcPct val="20000"/>
              </a:spcBef>
              <a:spcAft>
                <a:spcPts val="0"/>
              </a:spcAft>
              <a:buClrTx/>
              <a:buSzTx/>
              <a:buFontTx/>
              <a:buNone/>
              <a:tabLst/>
              <a:defRPr/>
            </a:pPr>
            <a:r>
              <a:rPr kumimoji="0" lang="en-US" sz="3200" b="1" i="0" u="none" strike="noStrike" kern="1200" cap="none" spc="0" normalizeH="0" baseline="0" noProof="0" dirty="0" err="1" smtClean="0">
                <a:ln>
                  <a:noFill/>
                </a:ln>
                <a:solidFill>
                  <a:schemeClr val="tx2"/>
                </a:solidFill>
                <a:effectLst/>
                <a:uLnTx/>
                <a:uFillTx/>
                <a:latin typeface="+mn-lt"/>
                <a:ea typeface="+mn-ea"/>
                <a:cs typeface="+mn-cs"/>
              </a:rPr>
              <a:t>Pencatatan</a:t>
            </a:r>
            <a:r>
              <a:rPr kumimoji="0" lang="en-US" sz="3200" b="1" i="0" u="none" strike="noStrike" kern="1200" cap="none" spc="0" normalizeH="0" baseline="0" noProof="0" dirty="0" smtClean="0">
                <a:ln>
                  <a:noFill/>
                </a:ln>
                <a:solidFill>
                  <a:schemeClr val="tx2"/>
                </a:solidFill>
                <a:effectLst/>
                <a:uLnTx/>
                <a:uFillTx/>
                <a:latin typeface="+mn-lt"/>
                <a:ea typeface="+mn-ea"/>
                <a:cs typeface="+mn-cs"/>
              </a:rPr>
              <a:t> </a:t>
            </a:r>
            <a:r>
              <a:rPr kumimoji="0" lang="en-US" sz="3200" b="1" i="0" u="none" strike="noStrike" kern="1200" cap="none" spc="0" normalizeH="0" baseline="0" noProof="0" dirty="0" err="1" smtClean="0">
                <a:ln>
                  <a:noFill/>
                </a:ln>
                <a:solidFill>
                  <a:schemeClr val="tx2"/>
                </a:solidFill>
                <a:effectLst/>
                <a:uLnTx/>
                <a:uFillTx/>
                <a:latin typeface="+mn-lt"/>
                <a:ea typeface="+mn-ea"/>
                <a:cs typeface="+mn-cs"/>
              </a:rPr>
              <a:t>Utang</a:t>
            </a:r>
            <a:r>
              <a:rPr kumimoji="0" lang="en-US" sz="3200" b="1" i="0" u="none" strike="noStrike" kern="1200" cap="none" spc="0" normalizeH="0" baseline="0" noProof="0" dirty="0" smtClean="0">
                <a:ln>
                  <a:noFill/>
                </a:ln>
                <a:solidFill>
                  <a:schemeClr val="tx2"/>
                </a:solidFill>
                <a:effectLst/>
                <a:uLnTx/>
                <a:uFillTx/>
                <a:latin typeface="+mn-lt"/>
                <a:ea typeface="+mn-ea"/>
                <a:cs typeface="+mn-cs"/>
              </a:rPr>
              <a:t> </a:t>
            </a:r>
            <a:r>
              <a:rPr kumimoji="0" lang="en-US" sz="3200" b="1" i="0" u="none" strike="noStrike" kern="1200" cap="none" spc="0" normalizeH="0" baseline="0" noProof="0" dirty="0" err="1" smtClean="0">
                <a:ln>
                  <a:noFill/>
                </a:ln>
                <a:solidFill>
                  <a:schemeClr val="tx2"/>
                </a:solidFill>
                <a:effectLst/>
                <a:uLnTx/>
                <a:uFillTx/>
                <a:latin typeface="+mn-lt"/>
                <a:ea typeface="+mn-ea"/>
                <a:cs typeface="+mn-cs"/>
              </a:rPr>
              <a:t>Obligasi</a:t>
            </a:r>
            <a:endParaRPr kumimoji="0" lang="en-US" sz="3200" b="1" i="0" u="none" strike="noStrike" kern="1200" cap="none" spc="0" normalizeH="0" baseline="0" noProof="0" dirty="0" smtClean="0">
              <a:ln>
                <a:noFill/>
              </a:ln>
              <a:solidFill>
                <a:schemeClr val="tx2"/>
              </a:solidFill>
              <a:effectLst/>
              <a:uLnTx/>
              <a:uFillTx/>
              <a:latin typeface="+mn-lt"/>
              <a:ea typeface="+mn-ea"/>
              <a:cs typeface="+mn-cs"/>
            </a:endParaRPr>
          </a:p>
          <a:p>
            <a:pPr marL="342900" marR="0" lvl="0" indent="-342900" algn="justLow" defTabSz="914400" rtl="0" eaLnBrk="1" fontAlgn="auto" latinLnBrk="0" hangingPunct="1">
              <a:lnSpc>
                <a:spcPct val="100000"/>
              </a:lnSpc>
              <a:spcBef>
                <a:spcPct val="20000"/>
              </a:spcBef>
              <a:spcAft>
                <a:spcPts val="0"/>
              </a:spcAft>
              <a:buClrTx/>
              <a:buSzTx/>
              <a:buFontTx/>
              <a:buNone/>
              <a:tabLst/>
              <a:defRPr/>
            </a:pP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Apabila</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obligasi</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dijual</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tidak</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pada</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tanggal</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pembayaran</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bunga</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pembeli</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obligasi</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harus</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membayar</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harga</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obligasi</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ditambah</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bunga</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berjalan</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sejak</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tgl</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bunga</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terakhir</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s/d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tanggal</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penjualan</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obligasi</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tersebut</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a:t>
            </a:r>
            <a:endParaRPr kumimoji="0" lang="id-ID" sz="2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justLow" defTabSz="914400" rtl="0" eaLnBrk="1" fontAlgn="auto" latinLnBrk="0" hangingPunct="1">
              <a:lnSpc>
                <a:spcPct val="100000"/>
              </a:lnSpc>
              <a:spcBef>
                <a:spcPct val="20000"/>
              </a:spcBef>
              <a:spcAft>
                <a:spcPts val="0"/>
              </a:spcAft>
              <a:buClrTx/>
              <a:buSzTx/>
              <a:buFontTx/>
              <a:buNone/>
              <a:tabLst/>
              <a:defRPr/>
            </a:pPr>
            <a:r>
              <a:rPr kumimoji="0" lang="id-ID" sz="2800" b="0" i="0" u="none" strike="noStrike" kern="1200" cap="none" spc="0" normalizeH="0" baseline="0" noProof="0" dirty="0" smtClean="0">
                <a:ln>
                  <a:noFill/>
                </a:ln>
                <a:solidFill>
                  <a:schemeClr val="tx1"/>
                </a:solidFill>
                <a:effectLst/>
                <a:uLnTx/>
                <a:uFillTx/>
                <a:latin typeface="+mn-lt"/>
                <a:ea typeface="+mn-ea"/>
                <a:cs typeface="+mn-cs"/>
              </a:rPr>
              <a:t>Misalnya PT Risa Fadila pada tanggal 31 desember 1991 memutuskan untuk mengeluarkan obligasi pada tanggal 1 mei 1992 sebesar Rp 1.000.000, bunga 10% per tahun dan jatuh tempo pada tanggal 1 mei 1997. bunga obligasi dibayarkan setiap tanggal 1 mei dan 1 november. Seluruh obligasi dapat dijual pada tanggal 1 juli 1992 dengan harga Rp 1.029.000 (yaitu harga jual Rp 1.030.000 dikuarangi biaya penjualan Rp 1.000) ditambah bunga berjalan untuk jangka waktu 1 mei 1992 sampai 1 juli9 1992</a:t>
            </a: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359</TotalTime>
  <Words>1341</Words>
  <Application>Microsoft Office PowerPoint</Application>
  <PresentationFormat>On-screen Show (4:3)</PresentationFormat>
  <Paragraphs>381</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Slide 1</vt:lpstr>
      <vt:lpstr>Prosedur Amortisasi Premi &amp; Diskonto</vt:lpstr>
      <vt:lpstr> Tabel perhitungan amortisasi agio metode garis lurus </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toshiba</dc:creator>
  <cp:lastModifiedBy>Toshiba</cp:lastModifiedBy>
  <cp:revision>17</cp:revision>
  <dcterms:created xsi:type="dcterms:W3CDTF">2013-04-07T07:59:59Z</dcterms:created>
  <dcterms:modified xsi:type="dcterms:W3CDTF">2017-10-02T04:23:30Z</dcterms:modified>
</cp:coreProperties>
</file>